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b647390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b647390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44a21e08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44a21e08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44a21e08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c44a21e08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c44a21e08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c44a21e08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27a89c5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27a89c5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38f2f72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38f2f72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2c17b5f3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2c17b5f3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2c17b5f3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2c17b5f3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2c17b5f3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2c17b5f3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44a21e08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44a21e08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56833ce0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56833ce0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44a21e08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44a21e08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44a21db9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44a21db9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44a21e08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44a21e08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44a21e08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44a21e08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c44a21e08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44a21e08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44a21e08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44a21e08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44a21db9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c44a21db9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en.wikipedia.org/wiki/Canny_edge_detector" TargetMode="External"/><Relationship Id="rId4" Type="http://schemas.openxmlformats.org/officeDocument/2006/relationships/image" Target="../media/image1.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en.wikipedia.org/wiki/Hough_transform" TargetMode="External"/><Relationship Id="rId4" Type="http://schemas.openxmlformats.org/officeDocument/2006/relationships/image" Target="../media/image7.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www.youtube.com/watch?v=4xHOFXi1Sso" TargetMode="External"/><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arxiv.org/pdf/2005.12872.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jpg"/><Relationship Id="rId4" Type="http://schemas.openxmlformats.org/officeDocument/2006/relationships/image" Target="../media/image14.jp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colab.research.google.com/drive/1wCLxKiBCSFSoQDAJh9DjSkGpmoKVQ1jc?usp=shar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www.youtube.com/watch?v=eLTLtUVuuy4&amp;t=678s" TargetMode="External"/><Relationship Id="rId4" Type="http://schemas.openxmlformats.org/officeDocument/2006/relationships/hyperlink" Target="https://www.youtube.com/watch?v=eLTLtUVuuy4&amp;t=678s" TargetMode="External"/><Relationship Id="rId11" Type="http://schemas.openxmlformats.org/officeDocument/2006/relationships/hyperlink" Target="https://www.youtube.com/watch?v=inN8seMm7UI" TargetMode="External"/><Relationship Id="rId10" Type="http://schemas.openxmlformats.org/officeDocument/2006/relationships/hyperlink" Target="https://arxiv.org/pdf/2005.12872.pdf" TargetMode="External"/><Relationship Id="rId9" Type="http://schemas.openxmlformats.org/officeDocument/2006/relationships/hyperlink" Target="https://www.youtube.com/watch?v=T35ba_VXkMY" TargetMode="External"/><Relationship Id="rId5" Type="http://schemas.openxmlformats.org/officeDocument/2006/relationships/hyperlink" Target="https://en.wikipedia.org/wiki/Self-driving_car#History" TargetMode="External"/><Relationship Id="rId6" Type="http://schemas.openxmlformats.org/officeDocument/2006/relationships/hyperlink" Target="https://towardsdatascience.com/deeppicar-part-1-102e03c83f2c" TargetMode="External"/><Relationship Id="rId7" Type="http://schemas.openxmlformats.org/officeDocument/2006/relationships/hyperlink" Target="https://www.slideshare.net/sparksandhoney/autonomous-slideshare-pdf?next_slideshow=1" TargetMode="External"/><Relationship Id="rId8" Type="http://schemas.openxmlformats.org/officeDocument/2006/relationships/hyperlink" Target="https://github.com/facebookresearch/det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hyperlink" Target="https://github.com/vishalprasad95" TargetMode="External"/><Relationship Id="rId5" Type="http://schemas.openxmlformats.org/officeDocument/2006/relationships/image" Target="../media/image11.png"/><Relationship Id="rId6" Type="http://schemas.openxmlformats.org/officeDocument/2006/relationships/hyperlink" Target="mailto:vishalprasad95@gmail.com" TargetMode="External"/><Relationship Id="rId7"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en.wikipedia.org/wiki/Self-driving_car#Level_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en.wikipedia.org/wiki/Carnegie_Mellon_University" TargetMode="External"/><Relationship Id="rId4" Type="http://schemas.openxmlformats.org/officeDocument/2006/relationships/hyperlink" Target="https://en.wikipedia.org/wiki/Bundeswehr_University_Munich" TargetMode="External"/><Relationship Id="rId5" Type="http://schemas.openxmlformats.org/officeDocument/2006/relationships/hyperlink" Target="https://en.wikipedia.org/wiki/Eureka_Prometheus_Project" TargetMode="External"/><Relationship Id="rId6" Type="http://schemas.openxmlformats.org/officeDocument/2006/relationships/hyperlink" Target="https://en.wikipedia.org/wiki/Mercedes-Benz" TargetMode="External"/><Relationship Id="rId7" Type="http://schemas.openxmlformats.org/officeDocument/2006/relationships/hyperlink" Target="https://en.wikipedia.org/wiki/Guinness_World_Record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en.wikipedia.org/wiki/OpenCV"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docs.opencv.org/master/d4/d86/group__imgproc__filter.html#gaabe8c836e97159a9193fb0b11ac52cf1" TargetMode="External"/><Relationship Id="rId4" Type="http://schemas.openxmlformats.org/officeDocument/2006/relationships/image" Target="../media/image2.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233750" y="225025"/>
            <a:ext cx="8703000" cy="800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b="1" i="1" lang="en" sz="4000">
                <a:solidFill>
                  <a:srgbClr val="00FFFF"/>
                </a:solidFill>
              </a:rPr>
              <a:t>Project Part - II (AUE-893)</a:t>
            </a:r>
            <a:endParaRPr b="1" i="1" sz="4000">
              <a:solidFill>
                <a:srgbClr val="00FFFF"/>
              </a:solidFill>
            </a:endParaRPr>
          </a:p>
        </p:txBody>
      </p:sp>
      <p:sp>
        <p:nvSpPr>
          <p:cNvPr id="86" name="Google Shape;86;p13"/>
          <p:cNvSpPr txBox="1"/>
          <p:nvPr>
            <p:ph idx="1" type="subTitle"/>
          </p:nvPr>
        </p:nvSpPr>
        <p:spPr>
          <a:xfrm>
            <a:off x="233750" y="969300"/>
            <a:ext cx="8703000" cy="404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3500"/>
          </a:p>
          <a:p>
            <a:pPr indent="0" lvl="0" marL="0" rtl="0" algn="l">
              <a:spcBef>
                <a:spcPts val="0"/>
              </a:spcBef>
              <a:spcAft>
                <a:spcPts val="0"/>
              </a:spcAft>
              <a:buNone/>
            </a:pPr>
            <a:r>
              <a:t/>
            </a:r>
            <a:endParaRPr b="1" sz="3500"/>
          </a:p>
          <a:p>
            <a:pPr indent="0" lvl="0" marL="0" rtl="0" algn="l">
              <a:spcBef>
                <a:spcPts val="0"/>
              </a:spcBef>
              <a:spcAft>
                <a:spcPts val="0"/>
              </a:spcAft>
              <a:buNone/>
            </a:pPr>
            <a:r>
              <a:rPr b="1" lang="en" sz="3500"/>
              <a:t>VISHAL PRASAD</a:t>
            </a:r>
            <a:endParaRPr b="1" sz="3500"/>
          </a:p>
          <a:p>
            <a:pPr indent="0" lvl="0" marL="0" rtl="0" algn="l">
              <a:spcBef>
                <a:spcPts val="0"/>
              </a:spcBef>
              <a:spcAft>
                <a:spcPts val="0"/>
              </a:spcAft>
              <a:buNone/>
            </a:pPr>
            <a:r>
              <a:rPr b="1" lang="en" sz="3500"/>
              <a:t>11603217017</a:t>
            </a:r>
            <a:endParaRPr b="1" sz="3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ctrTitle"/>
          </p:nvPr>
        </p:nvSpPr>
        <p:spPr>
          <a:xfrm>
            <a:off x="246450" y="117875"/>
            <a:ext cx="8669100" cy="6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i="1" lang="en" sz="4000">
                <a:solidFill>
                  <a:srgbClr val="00FFFF"/>
                </a:solidFill>
              </a:rPr>
              <a:t>Finding Edges (Canny Edge Detector)</a:t>
            </a:r>
            <a:endParaRPr b="1" i="1" sz="4000">
              <a:solidFill>
                <a:srgbClr val="00FFFF"/>
              </a:solidFill>
            </a:endParaRPr>
          </a:p>
        </p:txBody>
      </p:sp>
      <p:sp>
        <p:nvSpPr>
          <p:cNvPr id="146" name="Google Shape;146;p22"/>
          <p:cNvSpPr txBox="1"/>
          <p:nvPr>
            <p:ph idx="1" type="subTitle"/>
          </p:nvPr>
        </p:nvSpPr>
        <p:spPr>
          <a:xfrm>
            <a:off x="246450" y="803725"/>
            <a:ext cx="8669100" cy="4200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 sharp change in the intensity of an image corresponds to the edge. The</a:t>
            </a:r>
            <a:r>
              <a:rPr lang="en" sz="2000">
                <a:solidFill>
                  <a:srgbClr val="FF9900"/>
                </a:solidFill>
              </a:rPr>
              <a:t> </a:t>
            </a:r>
            <a:r>
              <a:rPr lang="en" sz="2000" u="sng">
                <a:solidFill>
                  <a:srgbClr val="F9CB9C"/>
                </a:solidFill>
                <a:hlinkClick r:id="rId3">
                  <a:extLst>
                    <a:ext uri="{A12FA001-AC4F-418D-AE19-62706E023703}">
                      <ahyp:hlinkClr val="tx"/>
                    </a:ext>
                  </a:extLst>
                </a:hlinkClick>
              </a:rPr>
              <a:t>Canny edge detector</a:t>
            </a:r>
            <a:r>
              <a:rPr lang="en" sz="2000">
                <a:solidFill>
                  <a:srgbClr val="F9CB9C"/>
                </a:solidFill>
              </a:rPr>
              <a:t> </a:t>
            </a:r>
            <a:r>
              <a:rPr lang="en" sz="2000"/>
              <a:t>algorithm is used to detect the edges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                                                                                            </a:t>
            </a:r>
            <a:endParaRPr sz="2000"/>
          </a:p>
        </p:txBody>
      </p:sp>
      <p:pic>
        <p:nvPicPr>
          <p:cNvPr id="147" name="Google Shape;147;p22"/>
          <p:cNvPicPr preferRelativeResize="0"/>
          <p:nvPr/>
        </p:nvPicPr>
        <p:blipFill>
          <a:blip r:embed="rId4">
            <a:alphaModFix/>
          </a:blip>
          <a:stretch>
            <a:fillRect/>
          </a:stretch>
        </p:blipFill>
        <p:spPr>
          <a:xfrm>
            <a:off x="792950" y="2325300"/>
            <a:ext cx="3161151" cy="2636025"/>
          </a:xfrm>
          <a:prstGeom prst="rect">
            <a:avLst/>
          </a:prstGeom>
          <a:noFill/>
          <a:ln>
            <a:noFill/>
          </a:ln>
        </p:spPr>
      </p:pic>
      <p:sp>
        <p:nvSpPr>
          <p:cNvPr id="148" name="Google Shape;148;p22"/>
          <p:cNvSpPr/>
          <p:nvPr/>
        </p:nvSpPr>
        <p:spPr>
          <a:xfrm>
            <a:off x="4355850" y="3428950"/>
            <a:ext cx="546600" cy="42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22"/>
          <p:cNvPicPr preferRelativeResize="0"/>
          <p:nvPr/>
        </p:nvPicPr>
        <p:blipFill>
          <a:blip r:embed="rId5">
            <a:alphaModFix/>
          </a:blip>
          <a:stretch>
            <a:fillRect/>
          </a:stretch>
        </p:blipFill>
        <p:spPr>
          <a:xfrm>
            <a:off x="5304200" y="2325300"/>
            <a:ext cx="3161150" cy="2636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ctrTitle"/>
          </p:nvPr>
        </p:nvSpPr>
        <p:spPr>
          <a:xfrm>
            <a:off x="225025" y="117875"/>
            <a:ext cx="8701200" cy="1416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b="1" i="1" lang="en" sz="4000">
                <a:solidFill>
                  <a:srgbClr val="00FFFF"/>
                </a:solidFill>
              </a:rPr>
              <a:t>Detection of Straight Line in Region of Focus (Hough Transform)</a:t>
            </a:r>
            <a:endParaRPr b="1" i="1" sz="4000">
              <a:solidFill>
                <a:srgbClr val="00FFFF"/>
              </a:solidFill>
            </a:endParaRPr>
          </a:p>
        </p:txBody>
      </p:sp>
      <p:sp>
        <p:nvSpPr>
          <p:cNvPr id="155" name="Google Shape;155;p23"/>
          <p:cNvSpPr txBox="1"/>
          <p:nvPr>
            <p:ph idx="1" type="subTitle"/>
          </p:nvPr>
        </p:nvSpPr>
        <p:spPr>
          <a:xfrm>
            <a:off x="117875" y="1489475"/>
            <a:ext cx="8904600" cy="3525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In the region of interest the detection of straight line (points which are connected in a straight). One of the approach is by using </a:t>
            </a:r>
            <a:r>
              <a:rPr lang="en" sz="2000" u="sng">
                <a:solidFill>
                  <a:srgbClr val="F9CB9C"/>
                </a:solidFill>
                <a:hlinkClick r:id="rId3">
                  <a:extLst>
                    <a:ext uri="{A12FA001-AC4F-418D-AE19-62706E023703}">
                      <ahyp:hlinkClr val="tx"/>
                    </a:ext>
                  </a:extLst>
                </a:hlinkClick>
              </a:rPr>
              <a:t>Hough transform</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rPr lang="en" sz="2000"/>
              <a:t>                                                                  </a:t>
            </a:r>
            <a:endParaRPr sz="2000"/>
          </a:p>
        </p:txBody>
      </p:sp>
      <p:pic>
        <p:nvPicPr>
          <p:cNvPr id="156" name="Google Shape;156;p23"/>
          <p:cNvPicPr preferRelativeResize="0"/>
          <p:nvPr/>
        </p:nvPicPr>
        <p:blipFill>
          <a:blip r:embed="rId4">
            <a:alphaModFix/>
          </a:blip>
          <a:stretch>
            <a:fillRect/>
          </a:stretch>
        </p:blipFill>
        <p:spPr>
          <a:xfrm>
            <a:off x="835825" y="2883375"/>
            <a:ext cx="3075375" cy="2131700"/>
          </a:xfrm>
          <a:prstGeom prst="rect">
            <a:avLst/>
          </a:prstGeom>
          <a:noFill/>
          <a:ln>
            <a:noFill/>
          </a:ln>
        </p:spPr>
      </p:pic>
      <p:sp>
        <p:nvSpPr>
          <p:cNvPr id="157" name="Google Shape;157;p23"/>
          <p:cNvSpPr/>
          <p:nvPr/>
        </p:nvSpPr>
        <p:spPr>
          <a:xfrm>
            <a:off x="4200525" y="3814775"/>
            <a:ext cx="428700" cy="36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23"/>
          <p:cNvPicPr preferRelativeResize="0"/>
          <p:nvPr/>
        </p:nvPicPr>
        <p:blipFill>
          <a:blip r:embed="rId5">
            <a:alphaModFix/>
          </a:blip>
          <a:stretch>
            <a:fillRect/>
          </a:stretch>
        </p:blipFill>
        <p:spPr>
          <a:xfrm>
            <a:off x="4918550" y="2883375"/>
            <a:ext cx="3418201" cy="2131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ctrTitle"/>
          </p:nvPr>
        </p:nvSpPr>
        <p:spPr>
          <a:xfrm>
            <a:off x="235750" y="117875"/>
            <a:ext cx="8690400" cy="70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sz="4000">
                <a:solidFill>
                  <a:srgbClr val="00FFFF"/>
                </a:solidFill>
              </a:rPr>
              <a:t>Lane Detection on a Video</a:t>
            </a:r>
            <a:endParaRPr b="1" i="1" sz="4000">
              <a:solidFill>
                <a:srgbClr val="00FFFF"/>
              </a:solidFill>
            </a:endParaRPr>
          </a:p>
        </p:txBody>
      </p:sp>
      <p:sp>
        <p:nvSpPr>
          <p:cNvPr id="164" name="Google Shape;164;p24"/>
          <p:cNvSpPr txBox="1"/>
          <p:nvPr>
            <p:ph idx="1" type="subTitle"/>
          </p:nvPr>
        </p:nvSpPr>
        <p:spPr>
          <a:xfrm>
            <a:off x="235750" y="748675"/>
            <a:ext cx="8690400" cy="42771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This is the final step. I have now applied the similar algorithm with minor changes to see the output on a video image of a road</a:t>
            </a:r>
            <a:endParaRPr sz="2000"/>
          </a:p>
          <a:p>
            <a:pPr indent="0" lvl="0" marL="457200" rtl="0" algn="l">
              <a:spcBef>
                <a:spcPts val="0"/>
              </a:spcBef>
              <a:spcAft>
                <a:spcPts val="0"/>
              </a:spcAft>
              <a:buNone/>
            </a:pPr>
            <a:r>
              <a:t/>
            </a:r>
            <a:endParaRPr sz="2000"/>
          </a:p>
        </p:txBody>
      </p:sp>
      <p:pic>
        <p:nvPicPr>
          <p:cNvPr descr="It is my final result on Lane Detection algorithms used for my B.Tech Final Year Research Project.&#10;&#10;Reference&#10;https://www.youtube.com/watch?v=eLTLtUVuuy4&amp;t=678s" id="165" name="Google Shape;165;p24" title="Lane Detection Simulation">
            <a:hlinkClick r:id="rId3"/>
          </p:cNvPr>
          <p:cNvPicPr preferRelativeResize="0"/>
          <p:nvPr/>
        </p:nvPicPr>
        <p:blipFill>
          <a:blip r:embed="rId4">
            <a:alphaModFix/>
          </a:blip>
          <a:stretch>
            <a:fillRect/>
          </a:stretch>
        </p:blipFill>
        <p:spPr>
          <a:xfrm>
            <a:off x="2286000" y="15967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ctrTitle"/>
          </p:nvPr>
        </p:nvSpPr>
        <p:spPr>
          <a:xfrm>
            <a:off x="214325" y="85725"/>
            <a:ext cx="8722500" cy="800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b="1" i="1" lang="en" sz="4000">
                <a:solidFill>
                  <a:srgbClr val="00FFFF"/>
                </a:solidFill>
              </a:rPr>
              <a:t>Object</a:t>
            </a:r>
            <a:r>
              <a:rPr b="1" i="1" lang="en" sz="4000">
                <a:solidFill>
                  <a:srgbClr val="00FFFF"/>
                </a:solidFill>
              </a:rPr>
              <a:t> Detection</a:t>
            </a:r>
            <a:endParaRPr/>
          </a:p>
        </p:txBody>
      </p:sp>
      <p:sp>
        <p:nvSpPr>
          <p:cNvPr id="171" name="Google Shape;171;p25"/>
          <p:cNvSpPr txBox="1"/>
          <p:nvPr>
            <p:ph idx="1" type="subTitle"/>
          </p:nvPr>
        </p:nvSpPr>
        <p:spPr>
          <a:xfrm>
            <a:off x="107150" y="803675"/>
            <a:ext cx="8926200" cy="424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The </a:t>
            </a:r>
            <a:r>
              <a:rPr lang="en" sz="2000" u="sng">
                <a:solidFill>
                  <a:srgbClr val="F9CB9C"/>
                </a:solidFill>
              </a:rPr>
              <a:t>Object Detection</a:t>
            </a:r>
            <a:r>
              <a:rPr lang="en" sz="2000"/>
              <a:t> is the task of detecting instances of semantic objects of a certain class (such as humans, buildings, or cars) in digital images and videos.</a:t>
            </a:r>
            <a:endParaRPr sz="2000"/>
          </a:p>
          <a:p>
            <a:pPr indent="0" lvl="0" marL="0" rtl="0" algn="l">
              <a:spcBef>
                <a:spcPts val="0"/>
              </a:spcBef>
              <a:spcAft>
                <a:spcPts val="0"/>
              </a:spcAft>
              <a:buNone/>
            </a:pPr>
            <a:r>
              <a:rPr lang="en" sz="2000"/>
              <a:t>One of the challenges for making driving autonomous is to able to predict the different obstacles on the road.</a:t>
            </a:r>
            <a:endParaRPr sz="2000"/>
          </a:p>
          <a:p>
            <a:pPr indent="0" lvl="0" marL="0" rtl="0" algn="l">
              <a:spcBef>
                <a:spcPts val="0"/>
              </a:spcBef>
              <a:spcAft>
                <a:spcPts val="0"/>
              </a:spcAft>
              <a:buNone/>
            </a:pPr>
            <a:r>
              <a:t/>
            </a:r>
            <a:endParaRPr i="1" sz="2000" u="sng">
              <a:solidFill>
                <a:srgbClr val="00FFFF"/>
              </a:solidFill>
            </a:endParaRPr>
          </a:p>
          <a:p>
            <a:pPr indent="0" lvl="0" marL="0" rtl="0" algn="l">
              <a:spcBef>
                <a:spcPts val="0"/>
              </a:spcBef>
              <a:spcAft>
                <a:spcPts val="0"/>
              </a:spcAft>
              <a:buNone/>
            </a:pPr>
            <a:r>
              <a:rPr i="1" lang="en" sz="3000" u="sng">
                <a:solidFill>
                  <a:srgbClr val="00FFFF"/>
                </a:solidFill>
              </a:rPr>
              <a:t>Object Detection Models:</a:t>
            </a:r>
            <a:endParaRPr i="1" sz="3000" u="sng">
              <a:solidFill>
                <a:srgbClr val="00FFFF"/>
              </a:solidFill>
            </a:endParaRPr>
          </a:p>
          <a:p>
            <a:pPr indent="-355600" lvl="0" marL="457200" rtl="0" algn="l">
              <a:spcBef>
                <a:spcPts val="0"/>
              </a:spcBef>
              <a:spcAft>
                <a:spcPts val="0"/>
              </a:spcAft>
              <a:buSzPts val="2000"/>
              <a:buChar char="●"/>
            </a:pPr>
            <a:r>
              <a:rPr lang="en" sz="2000" strike="sngStrike"/>
              <a:t>You Only Look Once (YOLO)</a:t>
            </a:r>
            <a:endParaRPr sz="2000" strike="sngStrike"/>
          </a:p>
          <a:p>
            <a:pPr indent="-355600" lvl="0" marL="457200" rtl="0" algn="l">
              <a:spcBef>
                <a:spcPts val="0"/>
              </a:spcBef>
              <a:spcAft>
                <a:spcPts val="0"/>
              </a:spcAft>
              <a:buSzPts val="2000"/>
              <a:buChar char="●"/>
            </a:pPr>
            <a:r>
              <a:rPr lang="en" sz="2000" strike="sngStrike"/>
              <a:t>Haar Cascade Algorithm</a:t>
            </a:r>
            <a:endParaRPr sz="2000" strike="sngStrike"/>
          </a:p>
          <a:p>
            <a:pPr indent="0" lvl="0" marL="0" rtl="0" algn="l">
              <a:spcBef>
                <a:spcPts val="0"/>
              </a:spcBef>
              <a:spcAft>
                <a:spcPts val="0"/>
              </a:spcAft>
              <a:buNone/>
            </a:pPr>
            <a:r>
              <a:t/>
            </a:r>
            <a:endParaRPr sz="2000" strike="sngStrike"/>
          </a:p>
          <a:p>
            <a:pPr indent="-355600" lvl="0" marL="457200" rtl="0" algn="l">
              <a:spcBef>
                <a:spcPts val="0"/>
              </a:spcBef>
              <a:spcAft>
                <a:spcPts val="0"/>
              </a:spcAft>
              <a:buSzPts val="2000"/>
              <a:buChar char="●"/>
            </a:pPr>
            <a:r>
              <a:rPr lang="en" sz="2000"/>
              <a:t>DEtection TRansformer (DETR)</a:t>
            </a:r>
            <a:endParaRPr sz="2000"/>
          </a:p>
          <a:p>
            <a:pPr indent="0" lvl="0" marL="0" rtl="0" algn="l">
              <a:spcBef>
                <a:spcPts val="0"/>
              </a:spcBef>
              <a:spcAft>
                <a:spcPts val="0"/>
              </a:spcAft>
              <a:buNone/>
            </a:pPr>
            <a:r>
              <a:rPr lang="en" sz="2000"/>
              <a:t>       etc.</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ctrTitle"/>
          </p:nvPr>
        </p:nvSpPr>
        <p:spPr>
          <a:xfrm>
            <a:off x="107150" y="150025"/>
            <a:ext cx="8926200" cy="1416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i="1" lang="en" sz="4000" u="sng">
                <a:solidFill>
                  <a:srgbClr val="F9CB9C"/>
                </a:solidFill>
              </a:rPr>
              <a:t>DEtection TRansformer (DETR) by Facebook AI</a:t>
            </a:r>
            <a:endParaRPr sz="4000"/>
          </a:p>
        </p:txBody>
      </p:sp>
      <p:sp>
        <p:nvSpPr>
          <p:cNvPr id="177" name="Google Shape;177;p26"/>
          <p:cNvSpPr txBox="1"/>
          <p:nvPr>
            <p:ph idx="1" type="subTitle"/>
          </p:nvPr>
        </p:nvSpPr>
        <p:spPr>
          <a:xfrm>
            <a:off x="107150" y="1566025"/>
            <a:ext cx="8926200" cy="345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2200">
                <a:solidFill>
                  <a:srgbClr val="76A5AF"/>
                </a:solidFill>
              </a:rPr>
              <a:t>Introduction - Background</a:t>
            </a:r>
            <a:endParaRPr b="1" sz="2200">
              <a:solidFill>
                <a:srgbClr val="76A5AF"/>
              </a:solidFill>
            </a:endParaRPr>
          </a:p>
          <a:p>
            <a:pPr indent="0" lvl="0" marL="0" rtl="0" algn="l">
              <a:spcBef>
                <a:spcPts val="0"/>
              </a:spcBef>
              <a:spcAft>
                <a:spcPts val="0"/>
              </a:spcAft>
              <a:buNone/>
            </a:pPr>
            <a:r>
              <a:t/>
            </a:r>
            <a:endParaRPr b="1" sz="2200">
              <a:solidFill>
                <a:srgbClr val="76A5AF"/>
              </a:solidFill>
            </a:endParaRPr>
          </a:p>
          <a:p>
            <a:pPr indent="-357822" lvl="0" marL="457200" rtl="0" algn="l">
              <a:spcBef>
                <a:spcPts val="0"/>
              </a:spcBef>
              <a:spcAft>
                <a:spcPts val="0"/>
              </a:spcAft>
              <a:buSzPct val="100000"/>
              <a:buChar char="●"/>
            </a:pPr>
            <a:r>
              <a:rPr lang="en" sz="2200"/>
              <a:t>Propose a </a:t>
            </a:r>
            <a:r>
              <a:rPr lang="en" sz="2200">
                <a:solidFill>
                  <a:srgbClr val="F9CB9C"/>
                </a:solidFill>
              </a:rPr>
              <a:t>direct set prediction</a:t>
            </a:r>
            <a:r>
              <a:rPr lang="en" sz="2200"/>
              <a:t> approach to bypass the surrogate tasks</a:t>
            </a:r>
            <a:endParaRPr sz="2200"/>
          </a:p>
          <a:p>
            <a:pPr indent="0" lvl="0" marL="457200" rtl="0" algn="l">
              <a:spcBef>
                <a:spcPts val="0"/>
              </a:spcBef>
              <a:spcAft>
                <a:spcPts val="0"/>
              </a:spcAft>
              <a:buNone/>
            </a:pPr>
            <a:r>
              <a:t/>
            </a:r>
            <a:endParaRPr sz="2200"/>
          </a:p>
          <a:p>
            <a:pPr indent="-357822" lvl="0" marL="457200" rtl="0" algn="l">
              <a:spcBef>
                <a:spcPts val="0"/>
              </a:spcBef>
              <a:spcAft>
                <a:spcPts val="0"/>
              </a:spcAft>
              <a:buSzPct val="100000"/>
              <a:buChar char="●"/>
            </a:pPr>
            <a:r>
              <a:rPr lang="en" sz="2200"/>
              <a:t>Adopt an </a:t>
            </a:r>
            <a:r>
              <a:rPr lang="en" sz="2200">
                <a:solidFill>
                  <a:srgbClr val="F9CB9C"/>
                </a:solidFill>
              </a:rPr>
              <a:t>encoder-decoder architecture</a:t>
            </a:r>
            <a:r>
              <a:rPr lang="en" sz="2200"/>
              <a:t> based on </a:t>
            </a:r>
            <a:r>
              <a:rPr lang="en" sz="2200">
                <a:solidFill>
                  <a:srgbClr val="F9CB9C"/>
                </a:solidFill>
              </a:rPr>
              <a:t>transformers</a:t>
            </a:r>
            <a:endParaRPr sz="2200">
              <a:solidFill>
                <a:srgbClr val="F9CB9C"/>
              </a:solidFill>
            </a:endParaRPr>
          </a:p>
          <a:p>
            <a:pPr indent="0" lvl="0" marL="457200" rtl="0" algn="l">
              <a:spcBef>
                <a:spcPts val="0"/>
              </a:spcBef>
              <a:spcAft>
                <a:spcPts val="0"/>
              </a:spcAft>
              <a:buNone/>
            </a:pPr>
            <a:r>
              <a:t/>
            </a:r>
            <a:endParaRPr sz="2200"/>
          </a:p>
          <a:p>
            <a:pPr indent="-357822" lvl="0" marL="457200" rtl="0" algn="l">
              <a:spcBef>
                <a:spcPts val="0"/>
              </a:spcBef>
              <a:spcAft>
                <a:spcPts val="0"/>
              </a:spcAft>
              <a:buSzPct val="100000"/>
              <a:buChar char="●"/>
            </a:pPr>
            <a:r>
              <a:rPr lang="en" sz="2200">
                <a:solidFill>
                  <a:srgbClr val="F9CB9C"/>
                </a:solidFill>
              </a:rPr>
              <a:t>DE</a:t>
            </a:r>
            <a:r>
              <a:rPr lang="en" sz="2200"/>
              <a:t>tection </a:t>
            </a:r>
            <a:r>
              <a:rPr lang="en" sz="2200">
                <a:solidFill>
                  <a:srgbClr val="F9CB9C"/>
                </a:solidFill>
              </a:rPr>
              <a:t>TR</a:t>
            </a:r>
            <a:r>
              <a:rPr lang="en" sz="2200"/>
              <a:t>ansformer (DETR) predicts all objects at once in end-to-end manner, with a set loss function which performs bipartite matching between predicted and GT objects</a:t>
            </a:r>
            <a:endParaRPr sz="2200"/>
          </a:p>
          <a:p>
            <a:pPr indent="0" lvl="0" marL="457200" rtl="0" algn="l">
              <a:spcBef>
                <a:spcPts val="0"/>
              </a:spcBef>
              <a:spcAft>
                <a:spcPts val="0"/>
              </a:spcAft>
              <a:buNone/>
            </a:pPr>
            <a:r>
              <a:t/>
            </a:r>
            <a:endParaRPr sz="2200"/>
          </a:p>
          <a:p>
            <a:pPr indent="-357822" lvl="0" marL="457200" rtl="0" algn="l">
              <a:spcBef>
                <a:spcPts val="0"/>
              </a:spcBef>
              <a:spcAft>
                <a:spcPts val="0"/>
              </a:spcAft>
              <a:buSzPct val="100000"/>
              <a:buChar char="●"/>
            </a:pPr>
            <a:r>
              <a:rPr lang="en" sz="2200" u="sng">
                <a:solidFill>
                  <a:srgbClr val="F9CB9C"/>
                </a:solidFill>
                <a:hlinkClick r:id="rId3">
                  <a:extLst>
                    <a:ext uri="{A12FA001-AC4F-418D-AE19-62706E023703}">
                      <ahyp:hlinkClr val="tx"/>
                    </a:ext>
                  </a:extLst>
                </a:hlinkClick>
              </a:rPr>
              <a:t>DETR </a:t>
            </a:r>
            <a:r>
              <a:rPr lang="en" sz="2200"/>
              <a:t>are the conjugation of the bipartite matching loss, transformers with parallel decoding</a:t>
            </a:r>
            <a:endParaRPr sz="2200"/>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idx="1" type="subTitle"/>
          </p:nvPr>
        </p:nvSpPr>
        <p:spPr>
          <a:xfrm>
            <a:off x="119700" y="101700"/>
            <a:ext cx="8904600" cy="4940100"/>
          </a:xfrm>
          <a:prstGeom prst="rect">
            <a:avLst/>
          </a:prstGeom>
        </p:spPr>
        <p:txBody>
          <a:bodyPr anchorCtr="0" anchor="t" bIns="91425" lIns="91425" spcFirstLastPara="1" rIns="91425" wrap="square" tIns="91425">
            <a:normAutofit/>
          </a:bodyPr>
          <a:lstStyle/>
          <a:p>
            <a:pPr indent="0" lvl="0" marL="57150" rtl="0" algn="l">
              <a:spcBef>
                <a:spcPts val="0"/>
              </a:spcBef>
              <a:spcAft>
                <a:spcPts val="0"/>
              </a:spcAft>
              <a:buNone/>
            </a:pPr>
            <a:r>
              <a:rPr b="1" i="1" lang="en" sz="2000">
                <a:solidFill>
                  <a:srgbClr val="00FFFF"/>
                </a:solidFill>
              </a:rPr>
              <a:t>Proposed Framework</a:t>
            </a:r>
            <a:endParaRPr i="1" sz="2000">
              <a:solidFill>
                <a:srgbClr val="00FFFF"/>
              </a:solidFill>
            </a:endParaRPr>
          </a:p>
          <a:p>
            <a:pPr indent="0" lvl="0" marL="457200" rtl="0" algn="l">
              <a:spcBef>
                <a:spcPts val="0"/>
              </a:spcBef>
              <a:spcAft>
                <a:spcPts val="0"/>
              </a:spcAft>
              <a:buNone/>
            </a:pPr>
            <a:r>
              <a:rPr lang="en" sz="2000"/>
              <a:t>                                                            </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t/>
            </a:r>
            <a:endParaRPr sz="2000"/>
          </a:p>
          <a:p>
            <a:pPr indent="0" lvl="0" marL="0" rtl="0" algn="l">
              <a:spcBef>
                <a:spcPts val="0"/>
              </a:spcBef>
              <a:spcAft>
                <a:spcPts val="0"/>
              </a:spcAft>
              <a:buNone/>
            </a:pPr>
            <a:r>
              <a:rPr lang="en"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                                             </a:t>
            </a:r>
            <a:endParaRPr sz="2000"/>
          </a:p>
        </p:txBody>
      </p:sp>
      <p:sp>
        <p:nvSpPr>
          <p:cNvPr id="183" name="Google Shape;183;p27"/>
          <p:cNvSpPr/>
          <p:nvPr/>
        </p:nvSpPr>
        <p:spPr>
          <a:xfrm>
            <a:off x="4381800" y="1445150"/>
            <a:ext cx="380400" cy="514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184" name="Google Shape;184;p27"/>
          <p:cNvPicPr preferRelativeResize="0"/>
          <p:nvPr/>
        </p:nvPicPr>
        <p:blipFill>
          <a:blip r:embed="rId3">
            <a:alphaModFix/>
          </a:blip>
          <a:stretch>
            <a:fillRect/>
          </a:stretch>
        </p:blipFill>
        <p:spPr>
          <a:xfrm>
            <a:off x="4811275" y="592113"/>
            <a:ext cx="4211200" cy="1952850"/>
          </a:xfrm>
          <a:prstGeom prst="rect">
            <a:avLst/>
          </a:prstGeom>
          <a:noFill/>
          <a:ln>
            <a:noFill/>
          </a:ln>
        </p:spPr>
      </p:pic>
      <p:sp>
        <p:nvSpPr>
          <p:cNvPr id="185" name="Google Shape;185;p27"/>
          <p:cNvSpPr/>
          <p:nvPr/>
        </p:nvSpPr>
        <p:spPr>
          <a:xfrm rot="10800000">
            <a:off x="6450675" y="2668200"/>
            <a:ext cx="932400" cy="7608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27"/>
          <p:cNvPicPr preferRelativeResize="0"/>
          <p:nvPr/>
        </p:nvPicPr>
        <p:blipFill>
          <a:blip r:embed="rId4">
            <a:alphaModFix/>
          </a:blip>
          <a:stretch>
            <a:fillRect/>
          </a:stretch>
        </p:blipFill>
        <p:spPr>
          <a:xfrm>
            <a:off x="117875" y="565325"/>
            <a:ext cx="4168375" cy="2006425"/>
          </a:xfrm>
          <a:prstGeom prst="rect">
            <a:avLst/>
          </a:prstGeom>
          <a:noFill/>
          <a:ln>
            <a:noFill/>
          </a:ln>
        </p:spPr>
      </p:pic>
      <p:pic>
        <p:nvPicPr>
          <p:cNvPr id="187" name="Google Shape;187;p27"/>
          <p:cNvPicPr preferRelativeResize="0"/>
          <p:nvPr/>
        </p:nvPicPr>
        <p:blipFill>
          <a:blip r:embed="rId5">
            <a:alphaModFix/>
          </a:blip>
          <a:stretch>
            <a:fillRect/>
          </a:stretch>
        </p:blipFill>
        <p:spPr>
          <a:xfrm>
            <a:off x="117875" y="2668200"/>
            <a:ext cx="6204349" cy="2378950"/>
          </a:xfrm>
          <a:prstGeom prst="rect">
            <a:avLst/>
          </a:prstGeom>
          <a:noFill/>
          <a:ln>
            <a:noFill/>
          </a:ln>
        </p:spPr>
      </p:pic>
      <p:sp>
        <p:nvSpPr>
          <p:cNvPr id="188" name="Google Shape;188;p27"/>
          <p:cNvSpPr txBox="1"/>
          <p:nvPr/>
        </p:nvSpPr>
        <p:spPr>
          <a:xfrm>
            <a:off x="6568675" y="3579025"/>
            <a:ext cx="2453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Objects detected with different classes (such as traffic light, person, truck, car etc.) from the given raw image</a:t>
            </a:r>
            <a:endParaRPr>
              <a:solidFill>
                <a:schemeClr val="l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type="ctrTitle"/>
          </p:nvPr>
        </p:nvSpPr>
        <p:spPr>
          <a:xfrm>
            <a:off x="124050" y="114300"/>
            <a:ext cx="88959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i="1" lang="en" sz="4000">
                <a:solidFill>
                  <a:srgbClr val="00FFFF"/>
                </a:solidFill>
              </a:rPr>
              <a:t>Methods and Experiments</a:t>
            </a:r>
            <a:endParaRPr b="1" i="1" sz="4000">
              <a:solidFill>
                <a:srgbClr val="00FFFF"/>
              </a:solidFill>
            </a:endParaRPr>
          </a:p>
        </p:txBody>
      </p:sp>
      <p:sp>
        <p:nvSpPr>
          <p:cNvPr id="194" name="Google Shape;194;p28"/>
          <p:cNvSpPr txBox="1"/>
          <p:nvPr>
            <p:ph idx="1" type="subTitle"/>
          </p:nvPr>
        </p:nvSpPr>
        <p:spPr>
          <a:xfrm>
            <a:off x="124050" y="825100"/>
            <a:ext cx="8895900" cy="4200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3000"/>
              <a:t>Proposed Framework</a:t>
            </a:r>
            <a:endParaRPr b="1" sz="3000"/>
          </a:p>
          <a:p>
            <a:pPr indent="0" lvl="0" marL="0" rtl="0" algn="l">
              <a:spcBef>
                <a:spcPts val="0"/>
              </a:spcBef>
              <a:spcAft>
                <a:spcPts val="0"/>
              </a:spcAft>
              <a:buNone/>
            </a:pPr>
            <a:r>
              <a:t/>
            </a:r>
            <a:endParaRPr b="1" sz="2000"/>
          </a:p>
          <a:p>
            <a:pPr indent="-346075" lvl="0" marL="457200" rtl="0" algn="l">
              <a:spcBef>
                <a:spcPts val="0"/>
              </a:spcBef>
              <a:spcAft>
                <a:spcPts val="0"/>
              </a:spcAft>
              <a:buSzPct val="100000"/>
              <a:buChar char="●"/>
            </a:pPr>
            <a:r>
              <a:rPr b="1" lang="en" sz="2000"/>
              <a:t>Backbone: </a:t>
            </a:r>
            <a:r>
              <a:rPr lang="en" sz="2000"/>
              <a:t>Conventional CNN backbone that extract a compact feature representation                 </a:t>
            </a:r>
            <a:endParaRPr sz="2000"/>
          </a:p>
          <a:p>
            <a:pPr indent="0" lvl="0" marL="457200" rtl="0" algn="l">
              <a:spcBef>
                <a:spcPts val="0"/>
              </a:spcBef>
              <a:spcAft>
                <a:spcPts val="0"/>
              </a:spcAft>
              <a:buNone/>
            </a:pPr>
            <a:r>
              <a:rPr lang="en" sz="2000"/>
              <a:t>                                              </a:t>
            </a:r>
            <a:endParaRPr sz="2000"/>
          </a:p>
          <a:p>
            <a:pPr indent="-346075" lvl="0" marL="457200" rtl="0" algn="l">
              <a:spcBef>
                <a:spcPts val="0"/>
              </a:spcBef>
              <a:spcAft>
                <a:spcPts val="0"/>
              </a:spcAft>
              <a:buSzPct val="100000"/>
              <a:buChar char="●"/>
            </a:pPr>
            <a:r>
              <a:rPr b="1" lang="en" sz="2000"/>
              <a:t>Transformer: </a:t>
            </a:r>
            <a:r>
              <a:rPr lang="en" sz="2000"/>
              <a:t>1x1 conv reduces the channel dimension → Flattens vector and add positional encodings to the input of each attention layer → Each encoder consists of multi-head self attention model and FFN</a:t>
            </a:r>
            <a:endParaRPr sz="2000"/>
          </a:p>
          <a:p>
            <a:pPr indent="0" lvl="0" marL="457200" rtl="0" algn="l">
              <a:spcBef>
                <a:spcPts val="0"/>
              </a:spcBef>
              <a:spcAft>
                <a:spcPts val="0"/>
              </a:spcAft>
              <a:buNone/>
            </a:pPr>
            <a:r>
              <a:t/>
            </a:r>
            <a:endParaRPr sz="2000"/>
          </a:p>
          <a:p>
            <a:pPr indent="-346075" lvl="0" marL="457200" rtl="0" algn="l">
              <a:spcBef>
                <a:spcPts val="0"/>
              </a:spcBef>
              <a:spcAft>
                <a:spcPts val="0"/>
              </a:spcAft>
              <a:buSzPct val="100000"/>
              <a:buChar char="●"/>
            </a:pPr>
            <a:r>
              <a:rPr b="1" lang="en" sz="2000"/>
              <a:t>Transformer decoder: </a:t>
            </a:r>
            <a:r>
              <a:rPr lang="en" sz="2000"/>
              <a:t>Transforms N input embeddings using multi-headed self and encoder-decoder attention mechanisms</a:t>
            </a:r>
            <a:endParaRPr sz="2000"/>
          </a:p>
          <a:p>
            <a:pPr indent="0" lvl="0" marL="457200" rtl="0" algn="l">
              <a:spcBef>
                <a:spcPts val="0"/>
              </a:spcBef>
              <a:spcAft>
                <a:spcPts val="0"/>
              </a:spcAft>
              <a:buNone/>
            </a:pPr>
            <a:r>
              <a:t/>
            </a:r>
            <a:endParaRPr b="1" sz="2000"/>
          </a:p>
          <a:p>
            <a:pPr indent="-346075" lvl="0" marL="457200" rtl="0" algn="l">
              <a:spcBef>
                <a:spcPts val="0"/>
              </a:spcBef>
              <a:spcAft>
                <a:spcPts val="0"/>
              </a:spcAft>
              <a:buSzPct val="100000"/>
              <a:buChar char="●"/>
            </a:pPr>
            <a:r>
              <a:rPr b="1" lang="en" sz="2000"/>
              <a:t>Feed-Forward Networks (FFN): </a:t>
            </a:r>
            <a:r>
              <a:rPr lang="en" sz="2000"/>
              <a:t>3-layer perception with ReLU activation function and linear projection layer. It predicts the normalized centre coordinates, height, and width of the box, and class label using softmax function.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idx="1" type="subTitle"/>
          </p:nvPr>
        </p:nvSpPr>
        <p:spPr>
          <a:xfrm>
            <a:off x="107150" y="128600"/>
            <a:ext cx="8915400" cy="490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3000">
                <a:solidFill>
                  <a:srgbClr val="F9CB9C"/>
                </a:solidFill>
              </a:rPr>
              <a:t>To demonstrate the simplicity of the approach, I am including inference code with PyTorch and Torchvision libraries. The code runs with Python 3.6+, PyTorch 1.4 and Torchvision 0.5.</a:t>
            </a:r>
            <a:endParaRPr i="1" sz="3000">
              <a:solidFill>
                <a:srgbClr val="F9CB9C"/>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Website: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hlinkClick r:id="rId3"/>
              </a:rPr>
              <a:t>https://colab.research.google.com/drive/1wCLxKiBCSFSoQDAJh9DjSkGpmoKVQ1jc?usp=sharing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ctrTitle"/>
          </p:nvPr>
        </p:nvSpPr>
        <p:spPr>
          <a:xfrm>
            <a:off x="244475" y="117875"/>
            <a:ext cx="8670900" cy="63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sz="4000">
                <a:solidFill>
                  <a:srgbClr val="00FFFF"/>
                </a:solidFill>
              </a:rPr>
              <a:t>References</a:t>
            </a:r>
            <a:endParaRPr b="1" i="1" sz="4000">
              <a:solidFill>
                <a:srgbClr val="00FFFF"/>
              </a:solidFill>
            </a:endParaRPr>
          </a:p>
        </p:txBody>
      </p:sp>
      <p:sp>
        <p:nvSpPr>
          <p:cNvPr id="205" name="Google Shape;205;p30"/>
          <p:cNvSpPr txBox="1"/>
          <p:nvPr>
            <p:ph idx="1" type="subTitle"/>
          </p:nvPr>
        </p:nvSpPr>
        <p:spPr>
          <a:xfrm>
            <a:off x="244475" y="632225"/>
            <a:ext cx="8670900" cy="4286400"/>
          </a:xfrm>
          <a:prstGeom prst="rect">
            <a:avLst/>
          </a:prstGeom>
        </p:spPr>
        <p:txBody>
          <a:bodyPr anchorCtr="0" anchor="t" bIns="91425" lIns="91425" spcFirstLastPara="1" rIns="91425" wrap="square" tIns="91425">
            <a:normAutofit fontScale="92500" lnSpcReduction="20000"/>
          </a:bodyPr>
          <a:lstStyle/>
          <a:p>
            <a:pPr indent="-346075" lvl="0" marL="457200" rtl="0" algn="l">
              <a:spcBef>
                <a:spcPts val="0"/>
              </a:spcBef>
              <a:spcAft>
                <a:spcPts val="0"/>
              </a:spcAft>
              <a:buClr>
                <a:srgbClr val="FFFFFF"/>
              </a:buClr>
              <a:buSzPct val="100000"/>
              <a:buChar char="●"/>
            </a:pPr>
            <a:r>
              <a:rPr lang="en" sz="2000" u="sng">
                <a:solidFill>
                  <a:srgbClr val="FFFFFF"/>
                </a:solidFill>
                <a:hlinkClick r:id="rId3">
                  <a:extLst>
                    <a:ext uri="{A12FA001-AC4F-418D-AE19-62706E023703}">
                      <ahyp:hlinkClr val="tx"/>
                    </a:ext>
                  </a:extLst>
                </a:hlinkClick>
              </a:rPr>
              <a:t>OpenCV Python Tutorial - Find Lanes for Self-Driving Cars (Computer Vision Basics Tutorial</a:t>
            </a:r>
            <a:r>
              <a:rPr lang="en" sz="2000" u="sng">
                <a:solidFill>
                  <a:srgbClr val="FFFFFF"/>
                </a:solidFill>
                <a:hlinkClick r:id="rId4">
                  <a:extLst>
                    <a:ext uri="{A12FA001-AC4F-418D-AE19-62706E023703}">
                      <ahyp:hlinkClr val="tx"/>
                    </a:ext>
                  </a:extLst>
                </a:hlinkClick>
              </a:rPr>
              <a:t>)</a:t>
            </a:r>
            <a:endParaRPr sz="2000">
              <a:solidFill>
                <a:srgbClr val="FFFFFF"/>
              </a:solidFill>
            </a:endParaRPr>
          </a:p>
          <a:p>
            <a:pPr indent="0" lvl="0" marL="457200" rtl="0" algn="l">
              <a:spcBef>
                <a:spcPts val="0"/>
              </a:spcBef>
              <a:spcAft>
                <a:spcPts val="0"/>
              </a:spcAft>
              <a:buNone/>
            </a:pPr>
            <a:r>
              <a:t/>
            </a:r>
            <a:endParaRPr sz="2000">
              <a:solidFill>
                <a:srgbClr val="FFFFFF"/>
              </a:solidFill>
            </a:endParaRPr>
          </a:p>
          <a:p>
            <a:pPr indent="-346075" lvl="0" marL="457200" rtl="0" algn="l">
              <a:spcBef>
                <a:spcPts val="0"/>
              </a:spcBef>
              <a:spcAft>
                <a:spcPts val="0"/>
              </a:spcAft>
              <a:buClr>
                <a:srgbClr val="FFFFFF"/>
              </a:buClr>
              <a:buSzPct val="100000"/>
              <a:buChar char="●"/>
            </a:pPr>
            <a:r>
              <a:rPr lang="en" sz="2000" u="sng">
                <a:solidFill>
                  <a:srgbClr val="FFFFFF"/>
                </a:solidFill>
                <a:hlinkClick r:id="rId5">
                  <a:extLst>
                    <a:ext uri="{A12FA001-AC4F-418D-AE19-62706E023703}">
                      <ahyp:hlinkClr val="tx"/>
                    </a:ext>
                  </a:extLst>
                </a:hlinkClick>
              </a:rPr>
              <a:t>Self-driving car</a:t>
            </a:r>
            <a:endParaRPr sz="2000">
              <a:solidFill>
                <a:srgbClr val="FFFFFF"/>
              </a:solidFill>
            </a:endParaRPr>
          </a:p>
          <a:p>
            <a:pPr indent="0" lvl="0" marL="457200" rtl="0" algn="l">
              <a:spcBef>
                <a:spcPts val="0"/>
              </a:spcBef>
              <a:spcAft>
                <a:spcPts val="0"/>
              </a:spcAft>
              <a:buNone/>
            </a:pPr>
            <a:r>
              <a:t/>
            </a:r>
            <a:endParaRPr sz="2000">
              <a:solidFill>
                <a:srgbClr val="FFFFFF"/>
              </a:solidFill>
            </a:endParaRPr>
          </a:p>
          <a:p>
            <a:pPr indent="-346075" lvl="0" marL="457200" rtl="0" algn="l">
              <a:spcBef>
                <a:spcPts val="0"/>
              </a:spcBef>
              <a:spcAft>
                <a:spcPts val="0"/>
              </a:spcAft>
              <a:buClr>
                <a:srgbClr val="FFFFFF"/>
              </a:buClr>
              <a:buSzPct val="100000"/>
              <a:buChar char="●"/>
            </a:pPr>
            <a:r>
              <a:rPr lang="en" sz="2000" u="sng">
                <a:solidFill>
                  <a:srgbClr val="FFFFFF"/>
                </a:solidFill>
                <a:hlinkClick r:id="rId6">
                  <a:extLst>
                    <a:ext uri="{A12FA001-AC4F-418D-AE19-62706E023703}">
                      <ahyp:hlinkClr val="tx"/>
                    </a:ext>
                  </a:extLst>
                </a:hlinkClick>
              </a:rPr>
              <a:t>(DeepPiCar): How to Build a Deep Learning, Self Driving Robotic Car on a Shoestring Budget</a:t>
            </a:r>
            <a:endParaRPr sz="2000">
              <a:solidFill>
                <a:srgbClr val="FFFFFF"/>
              </a:solidFill>
            </a:endParaRPr>
          </a:p>
          <a:p>
            <a:pPr indent="0" lvl="0" marL="457200" rtl="0" algn="l">
              <a:spcBef>
                <a:spcPts val="0"/>
              </a:spcBef>
              <a:spcAft>
                <a:spcPts val="0"/>
              </a:spcAft>
              <a:buNone/>
            </a:pPr>
            <a:r>
              <a:t/>
            </a:r>
            <a:endParaRPr sz="2000">
              <a:solidFill>
                <a:srgbClr val="FFFFFF"/>
              </a:solidFill>
            </a:endParaRPr>
          </a:p>
          <a:p>
            <a:pPr indent="-346075" lvl="0" marL="457200" rtl="0" algn="l">
              <a:spcBef>
                <a:spcPts val="0"/>
              </a:spcBef>
              <a:spcAft>
                <a:spcPts val="0"/>
              </a:spcAft>
              <a:buClr>
                <a:srgbClr val="FFFFFF"/>
              </a:buClr>
              <a:buSzPct val="100000"/>
              <a:buChar char="●"/>
            </a:pPr>
            <a:r>
              <a:rPr lang="en" sz="2000" u="sng">
                <a:solidFill>
                  <a:srgbClr val="FFFFFF"/>
                </a:solidFill>
                <a:hlinkClick r:id="rId7">
                  <a:extLst>
                    <a:ext uri="{A12FA001-AC4F-418D-AE19-62706E023703}">
                      <ahyp:hlinkClr val="tx"/>
                    </a:ext>
                  </a:extLst>
                </a:hlinkClick>
              </a:rPr>
              <a:t>Driving Disrupted: Driverless Cars Change Everything</a:t>
            </a:r>
            <a:endParaRPr sz="2000">
              <a:solidFill>
                <a:srgbClr val="FFFFFF"/>
              </a:solidFill>
            </a:endParaRPr>
          </a:p>
          <a:p>
            <a:pPr indent="0" lvl="0" marL="457200" rtl="0" algn="l">
              <a:spcBef>
                <a:spcPts val="0"/>
              </a:spcBef>
              <a:spcAft>
                <a:spcPts val="0"/>
              </a:spcAft>
              <a:buNone/>
            </a:pPr>
            <a:r>
              <a:t/>
            </a:r>
            <a:endParaRPr sz="2000" u="sng">
              <a:solidFill>
                <a:srgbClr val="FFFFFF"/>
              </a:solidFill>
            </a:endParaRPr>
          </a:p>
          <a:p>
            <a:pPr indent="-346075" lvl="0" marL="457200" rtl="0" algn="l">
              <a:spcBef>
                <a:spcPts val="0"/>
              </a:spcBef>
              <a:spcAft>
                <a:spcPts val="0"/>
              </a:spcAft>
              <a:buSzPct val="100000"/>
              <a:buChar char="●"/>
            </a:pPr>
            <a:r>
              <a:rPr lang="en" sz="2000" u="sng">
                <a:hlinkClick r:id="rId8"/>
              </a:rPr>
              <a:t>facebookresearch/detr</a:t>
            </a:r>
            <a:endParaRPr sz="2000" u="sng"/>
          </a:p>
          <a:p>
            <a:pPr indent="0" lvl="0" marL="457200" rtl="0" algn="l">
              <a:spcBef>
                <a:spcPts val="0"/>
              </a:spcBef>
              <a:spcAft>
                <a:spcPts val="0"/>
              </a:spcAft>
              <a:buNone/>
            </a:pPr>
            <a:r>
              <a:t/>
            </a:r>
            <a:endParaRPr sz="2000" u="sng"/>
          </a:p>
          <a:p>
            <a:pPr indent="-346075" lvl="0" marL="457200" rtl="0" algn="l">
              <a:spcBef>
                <a:spcPts val="0"/>
              </a:spcBef>
              <a:spcAft>
                <a:spcPts val="0"/>
              </a:spcAft>
              <a:buSzPct val="100000"/>
              <a:buChar char="●"/>
            </a:pPr>
            <a:r>
              <a:rPr lang="en" sz="2000" u="sng">
                <a:hlinkClick r:id="rId9"/>
              </a:rPr>
              <a:t>DETR: End-to-End Object Detection with Transformers (Paper Explained)</a:t>
            </a:r>
            <a:endParaRPr sz="2000" u="sng"/>
          </a:p>
          <a:p>
            <a:pPr indent="0" lvl="0" marL="457200" rtl="0" algn="l">
              <a:spcBef>
                <a:spcPts val="0"/>
              </a:spcBef>
              <a:spcAft>
                <a:spcPts val="0"/>
              </a:spcAft>
              <a:buNone/>
            </a:pPr>
            <a:r>
              <a:t/>
            </a:r>
            <a:endParaRPr sz="2000" u="sng"/>
          </a:p>
          <a:p>
            <a:pPr indent="-346075" lvl="0" marL="457200" rtl="0" algn="l">
              <a:spcBef>
                <a:spcPts val="0"/>
              </a:spcBef>
              <a:spcAft>
                <a:spcPts val="0"/>
              </a:spcAft>
              <a:buSzPct val="100000"/>
              <a:buChar char="●"/>
            </a:pPr>
            <a:r>
              <a:rPr lang="en" sz="2000" u="sng">
                <a:hlinkClick r:id="rId10"/>
              </a:rPr>
              <a:t>End-to-End Object Detection with Transformers</a:t>
            </a:r>
            <a:endParaRPr sz="2000" u="sng"/>
          </a:p>
          <a:p>
            <a:pPr indent="0" lvl="0" marL="457200" rtl="0" algn="l">
              <a:spcBef>
                <a:spcPts val="0"/>
              </a:spcBef>
              <a:spcAft>
                <a:spcPts val="0"/>
              </a:spcAft>
              <a:buNone/>
            </a:pPr>
            <a:r>
              <a:t/>
            </a:r>
            <a:endParaRPr sz="2000" u="sng"/>
          </a:p>
          <a:p>
            <a:pPr indent="-346075" lvl="0" marL="457200" rtl="0" algn="l">
              <a:spcBef>
                <a:spcPts val="0"/>
              </a:spcBef>
              <a:spcAft>
                <a:spcPts val="0"/>
              </a:spcAft>
              <a:buSzPct val="100000"/>
              <a:buChar char="●"/>
            </a:pPr>
            <a:r>
              <a:rPr lang="en" sz="2000" u="sng">
                <a:hlinkClick r:id="rId11"/>
              </a:rPr>
              <a:t>Get started with Google Colaboratory</a:t>
            </a:r>
            <a:endParaRPr sz="2000" u="sng"/>
          </a:p>
          <a:p>
            <a:pPr indent="0" lvl="0" marL="457200" rtl="0" algn="l">
              <a:spcBef>
                <a:spcPts val="0"/>
              </a:spcBef>
              <a:spcAft>
                <a:spcPts val="0"/>
              </a:spcAft>
              <a:buNone/>
            </a:pPr>
            <a:r>
              <a:t/>
            </a:r>
            <a:endParaRPr sz="20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11" name="Google Shape;211;p31"/>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pic>
        <p:nvPicPr>
          <p:cNvPr id="212" name="Google Shape;212;p31"/>
          <p:cNvPicPr preferRelativeResize="0"/>
          <p:nvPr/>
        </p:nvPicPr>
        <p:blipFill>
          <a:blip r:embed="rId3">
            <a:alphaModFix/>
          </a:blip>
          <a:stretch>
            <a:fillRect/>
          </a:stretch>
        </p:blipFill>
        <p:spPr>
          <a:xfrm>
            <a:off x="152400" y="160400"/>
            <a:ext cx="8819326" cy="4822700"/>
          </a:xfrm>
          <a:prstGeom prst="rect">
            <a:avLst/>
          </a:prstGeom>
          <a:noFill/>
          <a:ln>
            <a:noFill/>
          </a:ln>
        </p:spPr>
      </p:pic>
      <p:sp>
        <p:nvSpPr>
          <p:cNvPr id="213" name="Google Shape;213;p31"/>
          <p:cNvSpPr txBox="1"/>
          <p:nvPr/>
        </p:nvSpPr>
        <p:spPr>
          <a:xfrm>
            <a:off x="2979125" y="3676900"/>
            <a:ext cx="5842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Roboto"/>
                <a:ea typeface="Roboto"/>
                <a:cs typeface="Roboto"/>
                <a:sym typeface="Roboto"/>
              </a:rPr>
              <a:t>                                                                        For any queries/ feedback</a:t>
            </a:r>
            <a:endParaRPr b="1" sz="1500">
              <a:solidFill>
                <a:srgbClr val="1ECFBD"/>
              </a:solidFill>
              <a:latin typeface="Roboto"/>
              <a:ea typeface="Roboto"/>
              <a:cs typeface="Roboto"/>
              <a:sym typeface="Roboto"/>
            </a:endParaRPr>
          </a:p>
        </p:txBody>
      </p:sp>
      <p:sp>
        <p:nvSpPr>
          <p:cNvPr id="214" name="Google Shape;214;p31"/>
          <p:cNvSpPr txBox="1"/>
          <p:nvPr/>
        </p:nvSpPr>
        <p:spPr>
          <a:xfrm>
            <a:off x="-739375" y="4273390"/>
            <a:ext cx="371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15" name="Google Shape;215;p31"/>
          <p:cNvSpPr txBox="1"/>
          <p:nvPr/>
        </p:nvSpPr>
        <p:spPr>
          <a:xfrm>
            <a:off x="2753950" y="4507900"/>
            <a:ext cx="6172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                                                                    </a:t>
            </a:r>
            <a:r>
              <a:rPr b="1" lang="en" sz="1500" u="sng">
                <a:solidFill>
                  <a:srgbClr val="1ECFBD"/>
                </a:solidFill>
                <a:latin typeface="Roboto"/>
                <a:ea typeface="Roboto"/>
                <a:cs typeface="Roboto"/>
                <a:sym typeface="Roboto"/>
                <a:hlinkClick r:id="rId4">
                  <a:extLst>
                    <a:ext uri="{A12FA001-AC4F-418D-AE19-62706E023703}">
                      <ahyp:hlinkClr val="tx"/>
                    </a:ext>
                  </a:extLst>
                </a:hlinkClick>
              </a:rPr>
              <a:t>https://github.com/vishalprasad95</a:t>
            </a:r>
            <a:endParaRPr b="1" sz="1500">
              <a:solidFill>
                <a:srgbClr val="1ECFBD"/>
              </a:solidFill>
              <a:latin typeface="Roboto"/>
              <a:ea typeface="Roboto"/>
              <a:cs typeface="Roboto"/>
              <a:sym typeface="Roboto"/>
            </a:endParaRPr>
          </a:p>
        </p:txBody>
      </p:sp>
      <p:pic>
        <p:nvPicPr>
          <p:cNvPr id="216" name="Google Shape;216;p31"/>
          <p:cNvPicPr preferRelativeResize="0"/>
          <p:nvPr/>
        </p:nvPicPr>
        <p:blipFill>
          <a:blip r:embed="rId5">
            <a:alphaModFix/>
          </a:blip>
          <a:stretch>
            <a:fillRect/>
          </a:stretch>
        </p:blipFill>
        <p:spPr>
          <a:xfrm>
            <a:off x="5332075" y="4523725"/>
            <a:ext cx="432900" cy="383850"/>
          </a:xfrm>
          <a:prstGeom prst="rect">
            <a:avLst/>
          </a:prstGeom>
          <a:noFill/>
          <a:ln>
            <a:noFill/>
          </a:ln>
        </p:spPr>
      </p:pic>
      <p:sp>
        <p:nvSpPr>
          <p:cNvPr id="217" name="Google Shape;217;p31"/>
          <p:cNvSpPr txBox="1"/>
          <p:nvPr/>
        </p:nvSpPr>
        <p:spPr>
          <a:xfrm>
            <a:off x="2753950" y="4092400"/>
            <a:ext cx="6172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Roboto"/>
                <a:ea typeface="Roboto"/>
                <a:cs typeface="Roboto"/>
                <a:sym typeface="Roboto"/>
              </a:rPr>
              <a:t>                                                                           </a:t>
            </a:r>
            <a:r>
              <a:rPr b="1" lang="en" sz="1500" u="sng">
                <a:solidFill>
                  <a:srgbClr val="1ECFBD"/>
                </a:solidFill>
                <a:latin typeface="Roboto"/>
                <a:ea typeface="Roboto"/>
                <a:cs typeface="Roboto"/>
                <a:sym typeface="Roboto"/>
                <a:hlinkClick r:id="rId6">
                  <a:extLst>
                    <a:ext uri="{A12FA001-AC4F-418D-AE19-62706E023703}">
                      <ahyp:hlinkClr val="tx"/>
                    </a:ext>
                  </a:extLst>
                </a:hlinkClick>
              </a:rPr>
              <a:t>vishalprasad95@gmail.com</a:t>
            </a:r>
            <a:endParaRPr sz="1500">
              <a:latin typeface="Roboto"/>
              <a:ea typeface="Roboto"/>
              <a:cs typeface="Roboto"/>
              <a:sym typeface="Roboto"/>
            </a:endParaRPr>
          </a:p>
        </p:txBody>
      </p:sp>
      <p:pic>
        <p:nvPicPr>
          <p:cNvPr id="218" name="Google Shape;218;p31"/>
          <p:cNvPicPr preferRelativeResize="0"/>
          <p:nvPr/>
        </p:nvPicPr>
        <p:blipFill>
          <a:blip r:embed="rId7">
            <a:alphaModFix/>
          </a:blip>
          <a:stretch>
            <a:fillRect/>
          </a:stretch>
        </p:blipFill>
        <p:spPr>
          <a:xfrm>
            <a:off x="5866900" y="4144425"/>
            <a:ext cx="446750" cy="3114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ctrTitle"/>
          </p:nvPr>
        </p:nvSpPr>
        <p:spPr>
          <a:xfrm>
            <a:off x="150025" y="117875"/>
            <a:ext cx="8872500" cy="8772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4500"/>
              <a:t> </a:t>
            </a:r>
            <a:r>
              <a:rPr b="1" i="1" lang="en" sz="4000">
                <a:solidFill>
                  <a:srgbClr val="00FFFF"/>
                </a:solidFill>
              </a:rPr>
              <a:t>Self Driving (DeepPi) </a:t>
            </a:r>
            <a:r>
              <a:rPr b="1" i="1" lang="en" sz="4000">
                <a:solidFill>
                  <a:srgbClr val="00FFFF"/>
                </a:solidFill>
              </a:rPr>
              <a:t>Car Simulation</a:t>
            </a:r>
            <a:endParaRPr b="1" i="1" sz="4000">
              <a:solidFill>
                <a:srgbClr val="00FFFF"/>
              </a:solidFill>
            </a:endParaRPr>
          </a:p>
        </p:txBody>
      </p:sp>
      <p:sp>
        <p:nvSpPr>
          <p:cNvPr id="92" name="Google Shape;92;p14"/>
          <p:cNvSpPr txBox="1"/>
          <p:nvPr>
            <p:ph idx="1" type="subTitle"/>
          </p:nvPr>
        </p:nvSpPr>
        <p:spPr>
          <a:xfrm>
            <a:off x="460950" y="1017375"/>
            <a:ext cx="82221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SzPts val="770"/>
              <a:buNone/>
            </a:pPr>
            <a:r>
              <a:rPr b="1" i="1" lang="en" sz="1800">
                <a:solidFill>
                  <a:srgbClr val="00FFFF"/>
                </a:solidFill>
              </a:rPr>
              <a:t>      </a:t>
            </a:r>
            <a:r>
              <a:rPr b="1" i="1" lang="en" sz="1800">
                <a:solidFill>
                  <a:srgbClr val="00FFFF"/>
                </a:solidFill>
              </a:rPr>
              <a:t>with</a:t>
            </a:r>
            <a:r>
              <a:rPr b="1" i="1" lang="en" sz="1800">
                <a:solidFill>
                  <a:srgbClr val="00FFFF"/>
                </a:solidFill>
              </a:rPr>
              <a:t> Lane Detection and Object (such as Pedestrians and Traffic Lights)</a:t>
            </a:r>
            <a:endParaRPr b="1" i="1" sz="1800">
              <a:solidFill>
                <a:srgbClr val="00FFFF"/>
              </a:solidFill>
            </a:endParaRPr>
          </a:p>
          <a:p>
            <a:pPr indent="0" lvl="0" marL="0" rtl="0" algn="l">
              <a:spcBef>
                <a:spcPts val="0"/>
              </a:spcBef>
              <a:spcAft>
                <a:spcPts val="0"/>
              </a:spcAft>
              <a:buSzPts val="770"/>
              <a:buNone/>
            </a:pPr>
            <a:r>
              <a:rPr b="1" i="1" lang="en" sz="1800">
                <a:solidFill>
                  <a:srgbClr val="00FFFF"/>
                </a:solidFill>
              </a:rPr>
              <a:t>      </a:t>
            </a:r>
            <a:r>
              <a:rPr b="1" i="1" lang="en" sz="1800">
                <a:solidFill>
                  <a:srgbClr val="00FFFF"/>
                </a:solidFill>
              </a:rPr>
              <a:t>detection capabilities</a:t>
            </a:r>
            <a:r>
              <a:rPr b="1" i="1" lang="en" sz="1800">
                <a:solidFill>
                  <a:srgbClr val="00FFFF"/>
                </a:solidFill>
              </a:rPr>
              <a:t>           </a:t>
            </a:r>
            <a:endParaRPr b="1" i="1" sz="1800">
              <a:solidFill>
                <a:srgbClr val="00FFFF"/>
              </a:solidFill>
            </a:endParaRPr>
          </a:p>
        </p:txBody>
      </p:sp>
      <p:pic>
        <p:nvPicPr>
          <p:cNvPr id="93" name="Google Shape;93;p14"/>
          <p:cNvPicPr preferRelativeResize="0"/>
          <p:nvPr/>
        </p:nvPicPr>
        <p:blipFill>
          <a:blip r:embed="rId3">
            <a:alphaModFix/>
          </a:blip>
          <a:stretch>
            <a:fillRect/>
          </a:stretch>
        </p:blipFill>
        <p:spPr>
          <a:xfrm>
            <a:off x="1172200" y="1817588"/>
            <a:ext cx="6799603" cy="316278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ctrTitle"/>
          </p:nvPr>
        </p:nvSpPr>
        <p:spPr>
          <a:xfrm>
            <a:off x="246450" y="264325"/>
            <a:ext cx="8669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i="1" lang="en" sz="4000">
                <a:solidFill>
                  <a:srgbClr val="00FFFF"/>
                </a:solidFill>
              </a:rPr>
              <a:t>Contents</a:t>
            </a:r>
            <a:endParaRPr b="1" i="1" sz="4000">
              <a:solidFill>
                <a:srgbClr val="00FFFF"/>
              </a:solidFill>
            </a:endParaRPr>
          </a:p>
        </p:txBody>
      </p:sp>
      <p:sp>
        <p:nvSpPr>
          <p:cNvPr id="99" name="Google Shape;99;p15"/>
          <p:cNvSpPr txBox="1"/>
          <p:nvPr>
            <p:ph idx="1" type="subTitle"/>
          </p:nvPr>
        </p:nvSpPr>
        <p:spPr>
          <a:xfrm>
            <a:off x="246450" y="1103225"/>
            <a:ext cx="8669100" cy="3933300"/>
          </a:xfrm>
          <a:prstGeom prst="rect">
            <a:avLst/>
          </a:prstGeom>
        </p:spPr>
        <p:txBody>
          <a:bodyPr anchorCtr="0" anchor="t" bIns="91425" lIns="91425" spcFirstLastPara="1" rIns="91425" wrap="square" tIns="91425">
            <a:normAutofit fontScale="77500" lnSpcReduction="20000"/>
          </a:bodyPr>
          <a:lstStyle/>
          <a:p>
            <a:pPr indent="0" lvl="0" marL="457200" rtl="0" algn="l">
              <a:spcBef>
                <a:spcPts val="0"/>
              </a:spcBef>
              <a:spcAft>
                <a:spcPts val="0"/>
              </a:spcAft>
              <a:buNone/>
            </a:pPr>
            <a:r>
              <a:rPr b="1" i="1" lang="en" sz="2000">
                <a:solidFill>
                  <a:srgbClr val="00FFFF"/>
                </a:solidFill>
              </a:rPr>
              <a:t>                    </a:t>
            </a:r>
            <a:r>
              <a:rPr b="1" i="1" lang="en" sz="2000">
                <a:solidFill>
                  <a:srgbClr val="1155CC"/>
                </a:solidFill>
              </a:rPr>
              <a:t>   </a:t>
            </a:r>
            <a:r>
              <a:rPr b="1" lang="en" sz="2000">
                <a:solidFill>
                  <a:srgbClr val="0000FF"/>
                </a:solidFill>
              </a:rPr>
              <a:t>                                                             </a:t>
            </a:r>
            <a:endParaRPr b="1" sz="2000">
              <a:solidFill>
                <a:srgbClr val="0000FF"/>
              </a:solidFill>
            </a:endParaRPr>
          </a:p>
          <a:p>
            <a:pPr indent="-327025" lvl="0" marL="457200" rtl="0" algn="l">
              <a:spcBef>
                <a:spcPts val="0"/>
              </a:spcBef>
              <a:spcAft>
                <a:spcPts val="0"/>
              </a:spcAft>
              <a:buClr>
                <a:srgbClr val="00FFFF"/>
              </a:buClr>
              <a:buSzPct val="100000"/>
              <a:buChar char="●"/>
            </a:pPr>
            <a:r>
              <a:rPr b="1" i="1" lang="en" sz="2000">
                <a:solidFill>
                  <a:srgbClr val="00FFFF"/>
                </a:solidFill>
              </a:rPr>
              <a:t>From Automobiles to Auto Mobility!</a:t>
            </a:r>
            <a:endParaRPr b="1" i="1" sz="2000">
              <a:solidFill>
                <a:srgbClr val="00FFFF"/>
              </a:solidFill>
            </a:endParaRPr>
          </a:p>
          <a:p>
            <a:pPr indent="-327025" lvl="0" marL="457200" rtl="0" algn="l">
              <a:spcBef>
                <a:spcPts val="0"/>
              </a:spcBef>
              <a:spcAft>
                <a:spcPts val="0"/>
              </a:spcAft>
              <a:buClr>
                <a:srgbClr val="00FFFF"/>
              </a:buClr>
              <a:buSzPct val="100000"/>
              <a:buChar char="●"/>
            </a:pPr>
            <a:r>
              <a:rPr b="1" i="1" lang="en" sz="2000">
                <a:solidFill>
                  <a:srgbClr val="00FFFF"/>
                </a:solidFill>
              </a:rPr>
              <a:t>History of Self Driving Cars</a:t>
            </a:r>
            <a:endParaRPr b="1" i="1" sz="2000">
              <a:solidFill>
                <a:srgbClr val="00FFFF"/>
              </a:solidFill>
            </a:endParaRPr>
          </a:p>
          <a:p>
            <a:pPr indent="-327025" lvl="0" marL="457200" rtl="0" algn="l">
              <a:spcBef>
                <a:spcPts val="0"/>
              </a:spcBef>
              <a:spcAft>
                <a:spcPts val="0"/>
              </a:spcAft>
              <a:buClr>
                <a:srgbClr val="00FFFF"/>
              </a:buClr>
              <a:buSzPct val="100000"/>
              <a:buChar char="●"/>
            </a:pPr>
            <a:r>
              <a:rPr b="1" i="1" lang="en" sz="2000">
                <a:solidFill>
                  <a:srgbClr val="00FFFF"/>
                </a:solidFill>
              </a:rPr>
              <a:t>Tasks to be performed</a:t>
            </a:r>
            <a:endParaRPr b="1" i="1" sz="2000">
              <a:solidFill>
                <a:srgbClr val="00FFFF"/>
              </a:solidFill>
            </a:endParaRPr>
          </a:p>
          <a:p>
            <a:pPr indent="-327025" lvl="0" marL="457200" rtl="0" algn="l">
              <a:spcBef>
                <a:spcPts val="0"/>
              </a:spcBef>
              <a:spcAft>
                <a:spcPts val="0"/>
              </a:spcAft>
              <a:buClr>
                <a:srgbClr val="00FFFF"/>
              </a:buClr>
              <a:buSzPct val="100000"/>
              <a:buChar char="●"/>
            </a:pPr>
            <a:r>
              <a:rPr b="1" i="1" lang="en" sz="2000">
                <a:solidFill>
                  <a:srgbClr val="00FFFF"/>
                </a:solidFill>
              </a:rPr>
              <a:t>Lane Detection</a:t>
            </a:r>
            <a:endParaRPr b="1" i="1" sz="2000">
              <a:solidFill>
                <a:srgbClr val="00FFFF"/>
              </a:solidFill>
            </a:endParaRPr>
          </a:p>
          <a:p>
            <a:pPr indent="-327025" lvl="0" marL="457200" rtl="0" algn="l">
              <a:spcBef>
                <a:spcPts val="0"/>
              </a:spcBef>
              <a:spcAft>
                <a:spcPts val="0"/>
              </a:spcAft>
              <a:buClr>
                <a:srgbClr val="00FFFF"/>
              </a:buClr>
              <a:buSzPct val="100000"/>
              <a:buChar char="●"/>
            </a:pPr>
            <a:r>
              <a:rPr b="1" i="1" lang="en" sz="2000">
                <a:solidFill>
                  <a:srgbClr val="00FFFF"/>
                </a:solidFill>
              </a:rPr>
              <a:t>Initial steps of Lane Detection</a:t>
            </a:r>
            <a:endParaRPr b="1" i="1" sz="2000">
              <a:solidFill>
                <a:srgbClr val="00FFFF"/>
              </a:solidFill>
            </a:endParaRPr>
          </a:p>
          <a:p>
            <a:pPr indent="-327025" lvl="0" marL="457200" rtl="0" algn="l">
              <a:spcBef>
                <a:spcPts val="0"/>
              </a:spcBef>
              <a:spcAft>
                <a:spcPts val="0"/>
              </a:spcAft>
              <a:buClr>
                <a:srgbClr val="00FFFF"/>
              </a:buClr>
              <a:buSzPct val="100000"/>
              <a:buChar char="●"/>
            </a:pPr>
            <a:r>
              <a:rPr b="1" i="1" lang="en" sz="2000">
                <a:solidFill>
                  <a:srgbClr val="00FFFF"/>
                </a:solidFill>
              </a:rPr>
              <a:t>Reduce Noises in the Image (Gaussian Blur)</a:t>
            </a:r>
            <a:endParaRPr b="1" i="1" sz="2000">
              <a:solidFill>
                <a:srgbClr val="00FFFF"/>
              </a:solidFill>
            </a:endParaRPr>
          </a:p>
          <a:p>
            <a:pPr indent="-327025" lvl="0" marL="457200" rtl="0" algn="l">
              <a:spcBef>
                <a:spcPts val="0"/>
              </a:spcBef>
              <a:spcAft>
                <a:spcPts val="0"/>
              </a:spcAft>
              <a:buClr>
                <a:srgbClr val="00FFFF"/>
              </a:buClr>
              <a:buSzPct val="100000"/>
              <a:buChar char="●"/>
            </a:pPr>
            <a:r>
              <a:rPr b="1" i="1" lang="en" sz="2000">
                <a:solidFill>
                  <a:srgbClr val="00FFFF"/>
                </a:solidFill>
              </a:rPr>
              <a:t>Finding Edges (Canny Edge Detector)</a:t>
            </a:r>
            <a:endParaRPr b="1" i="1" sz="2000">
              <a:solidFill>
                <a:srgbClr val="00FFFF"/>
              </a:solidFill>
            </a:endParaRPr>
          </a:p>
          <a:p>
            <a:pPr indent="-327025" lvl="0" marL="457200" rtl="0" algn="l">
              <a:spcBef>
                <a:spcPts val="0"/>
              </a:spcBef>
              <a:spcAft>
                <a:spcPts val="0"/>
              </a:spcAft>
              <a:buClr>
                <a:srgbClr val="00FFFF"/>
              </a:buClr>
              <a:buSzPct val="100000"/>
              <a:buChar char="●"/>
            </a:pPr>
            <a:r>
              <a:rPr b="1" i="1" lang="en" sz="2000">
                <a:solidFill>
                  <a:srgbClr val="00FFFF"/>
                </a:solidFill>
              </a:rPr>
              <a:t>Detection of Straight Line in Region of Focus (Hough Transform)</a:t>
            </a:r>
            <a:endParaRPr b="1" i="1" sz="2000">
              <a:solidFill>
                <a:srgbClr val="00FFFF"/>
              </a:solidFill>
            </a:endParaRPr>
          </a:p>
          <a:p>
            <a:pPr indent="-327025" lvl="0" marL="457200" rtl="0" algn="l">
              <a:spcBef>
                <a:spcPts val="0"/>
              </a:spcBef>
              <a:spcAft>
                <a:spcPts val="0"/>
              </a:spcAft>
              <a:buClr>
                <a:srgbClr val="00FFFF"/>
              </a:buClr>
              <a:buSzPct val="100000"/>
              <a:buChar char="●"/>
            </a:pPr>
            <a:r>
              <a:rPr b="1" i="1" lang="en" sz="2000">
                <a:solidFill>
                  <a:srgbClr val="00FFFF"/>
                </a:solidFill>
              </a:rPr>
              <a:t>Lane Detection on a Video</a:t>
            </a:r>
            <a:endParaRPr b="1" i="1" sz="2000">
              <a:solidFill>
                <a:srgbClr val="00FFFF"/>
              </a:solidFill>
            </a:endParaRPr>
          </a:p>
          <a:p>
            <a:pPr indent="-327025" lvl="0" marL="457200" rtl="0" algn="l">
              <a:spcBef>
                <a:spcPts val="0"/>
              </a:spcBef>
              <a:spcAft>
                <a:spcPts val="0"/>
              </a:spcAft>
              <a:buClr>
                <a:srgbClr val="00FFFF"/>
              </a:buClr>
              <a:buSzPct val="100000"/>
              <a:buChar char="●"/>
            </a:pPr>
            <a:r>
              <a:rPr b="1" i="1" lang="en" sz="2000">
                <a:solidFill>
                  <a:srgbClr val="00FFFF"/>
                </a:solidFill>
              </a:rPr>
              <a:t>Object Detection</a:t>
            </a:r>
            <a:endParaRPr b="1" i="1" sz="2000">
              <a:solidFill>
                <a:srgbClr val="00FFFF"/>
              </a:solidFill>
            </a:endParaRPr>
          </a:p>
          <a:p>
            <a:pPr indent="-327025" lvl="0" marL="457200" rtl="0" algn="l">
              <a:spcBef>
                <a:spcPts val="0"/>
              </a:spcBef>
              <a:spcAft>
                <a:spcPts val="0"/>
              </a:spcAft>
              <a:buClr>
                <a:srgbClr val="00FFFF"/>
              </a:buClr>
              <a:buSzPct val="100000"/>
              <a:buChar char="●"/>
            </a:pPr>
            <a:r>
              <a:rPr b="1" i="1" lang="en" sz="2000">
                <a:solidFill>
                  <a:srgbClr val="00FFFF"/>
                </a:solidFill>
              </a:rPr>
              <a:t>Facebook AI’s DETR Method</a:t>
            </a:r>
            <a:endParaRPr b="1" i="1" sz="2000">
              <a:solidFill>
                <a:srgbClr val="00FFFF"/>
              </a:solidFill>
            </a:endParaRPr>
          </a:p>
          <a:p>
            <a:pPr indent="-327025" lvl="0" marL="457200" rtl="0" algn="l">
              <a:spcBef>
                <a:spcPts val="0"/>
              </a:spcBef>
              <a:spcAft>
                <a:spcPts val="0"/>
              </a:spcAft>
              <a:buClr>
                <a:srgbClr val="00FFFF"/>
              </a:buClr>
              <a:buSzPct val="100000"/>
              <a:buChar char="●"/>
            </a:pPr>
            <a:r>
              <a:rPr b="1" i="1" lang="en" sz="2000">
                <a:solidFill>
                  <a:srgbClr val="00FFFF"/>
                </a:solidFill>
              </a:rPr>
              <a:t>Proposed Framework</a:t>
            </a:r>
            <a:endParaRPr b="1" i="1" sz="2000">
              <a:solidFill>
                <a:srgbClr val="00FFFF"/>
              </a:solidFill>
            </a:endParaRPr>
          </a:p>
          <a:p>
            <a:pPr indent="-327025" lvl="0" marL="457200" rtl="0" algn="l">
              <a:spcBef>
                <a:spcPts val="0"/>
              </a:spcBef>
              <a:spcAft>
                <a:spcPts val="0"/>
              </a:spcAft>
              <a:buClr>
                <a:srgbClr val="00FFFF"/>
              </a:buClr>
              <a:buSzPct val="100000"/>
              <a:buChar char="●"/>
            </a:pPr>
            <a:r>
              <a:rPr b="1" i="1" lang="en" sz="2000">
                <a:solidFill>
                  <a:srgbClr val="00FFFF"/>
                </a:solidFill>
              </a:rPr>
              <a:t>Methods and Experiment</a:t>
            </a:r>
            <a:endParaRPr b="1" i="1" sz="2000">
              <a:solidFill>
                <a:srgbClr val="00FFFF"/>
              </a:solidFill>
            </a:endParaRPr>
          </a:p>
          <a:p>
            <a:pPr indent="-327025" lvl="0" marL="457200" rtl="0" algn="l">
              <a:spcBef>
                <a:spcPts val="0"/>
              </a:spcBef>
              <a:spcAft>
                <a:spcPts val="0"/>
              </a:spcAft>
              <a:buClr>
                <a:srgbClr val="00FFFF"/>
              </a:buClr>
              <a:buSzPct val="100000"/>
              <a:buChar char="●"/>
            </a:pPr>
            <a:r>
              <a:rPr b="1" i="1" lang="en" sz="2000">
                <a:solidFill>
                  <a:srgbClr val="00FFFF"/>
                </a:solidFill>
              </a:rPr>
              <a:t>Demonstration of the Code</a:t>
            </a:r>
            <a:endParaRPr b="1" i="1" sz="2000">
              <a:solidFill>
                <a:srgbClr val="00FFFF"/>
              </a:solidFill>
            </a:endParaRPr>
          </a:p>
          <a:p>
            <a:pPr indent="-327025" lvl="0" marL="457200" rtl="0" algn="l">
              <a:spcBef>
                <a:spcPts val="0"/>
              </a:spcBef>
              <a:spcAft>
                <a:spcPts val="0"/>
              </a:spcAft>
              <a:buClr>
                <a:srgbClr val="00FFFF"/>
              </a:buClr>
              <a:buSzPct val="100000"/>
              <a:buChar char="●"/>
            </a:pPr>
            <a:r>
              <a:rPr b="1" i="1" lang="en" sz="2000">
                <a:solidFill>
                  <a:srgbClr val="00FFFF"/>
                </a:solidFill>
              </a:rPr>
              <a:t>References</a:t>
            </a:r>
            <a:endParaRPr b="1" i="1" sz="2000">
              <a:solidFill>
                <a:srgbClr val="00FFFF"/>
              </a:solidFill>
            </a:endParaRPr>
          </a:p>
          <a:p>
            <a:pPr indent="0" lvl="0" marL="914400" rtl="0" algn="l">
              <a:spcBef>
                <a:spcPts val="0"/>
              </a:spcBef>
              <a:spcAft>
                <a:spcPts val="0"/>
              </a:spcAft>
              <a:buNone/>
            </a:pPr>
            <a:r>
              <a:t/>
            </a:r>
            <a:endParaRPr b="1" i="1" sz="2000">
              <a:solidFill>
                <a:srgbClr val="00FFFF"/>
              </a:solidFill>
            </a:endParaRPr>
          </a:p>
          <a:p>
            <a:pPr indent="0" lvl="0" marL="457200" rtl="0" algn="l">
              <a:spcBef>
                <a:spcPts val="0"/>
              </a:spcBef>
              <a:spcAft>
                <a:spcPts val="0"/>
              </a:spcAft>
              <a:buNone/>
            </a:pPr>
            <a:r>
              <a:t/>
            </a:r>
            <a:endParaRPr b="1" i="1" sz="2000">
              <a:solidFill>
                <a:srgbClr val="00FFFF"/>
              </a:solidFill>
            </a:endParaRPr>
          </a:p>
          <a:p>
            <a:pPr indent="0" lvl="0" marL="0" rtl="0" algn="l">
              <a:spcBef>
                <a:spcPts val="0"/>
              </a:spcBef>
              <a:spcAft>
                <a:spcPts val="0"/>
              </a:spcAft>
              <a:buNone/>
            </a:pPr>
            <a:r>
              <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ctrTitle"/>
          </p:nvPr>
        </p:nvSpPr>
        <p:spPr>
          <a:xfrm>
            <a:off x="418175" y="171232"/>
            <a:ext cx="82863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i="1" lang="en" sz="4000">
                <a:solidFill>
                  <a:srgbClr val="00FFFF"/>
                </a:solidFill>
              </a:rPr>
              <a:t>From Automobiles to Auto Mobility!</a:t>
            </a:r>
            <a:endParaRPr b="1" i="1" sz="4000">
              <a:solidFill>
                <a:srgbClr val="00FFFF"/>
              </a:solidFill>
            </a:endParaRPr>
          </a:p>
        </p:txBody>
      </p:sp>
      <p:sp>
        <p:nvSpPr>
          <p:cNvPr id="105" name="Google Shape;105;p16"/>
          <p:cNvSpPr txBox="1"/>
          <p:nvPr>
            <p:ph idx="1" type="subTitle"/>
          </p:nvPr>
        </p:nvSpPr>
        <p:spPr>
          <a:xfrm>
            <a:off x="181775" y="1010025"/>
            <a:ext cx="8832600" cy="4015800"/>
          </a:xfrm>
          <a:prstGeom prst="rect">
            <a:avLst/>
          </a:prstGeom>
        </p:spPr>
        <p:txBody>
          <a:bodyPr anchorCtr="0" anchor="t" bIns="91425" lIns="91425" spcFirstLastPara="1" rIns="91425" wrap="square" tIns="91425">
            <a:normAutofit lnSpcReduction="20000"/>
          </a:bodyPr>
          <a:lstStyle/>
          <a:p>
            <a:pPr indent="0" lvl="0" marL="400050" rtl="0" algn="l">
              <a:spcBef>
                <a:spcPts val="0"/>
              </a:spcBef>
              <a:spcAft>
                <a:spcPts val="0"/>
              </a:spcAft>
              <a:buNone/>
            </a:pPr>
            <a:r>
              <a:rPr i="1" lang="en" sz="2500"/>
              <a:t>Self-Driving</a:t>
            </a:r>
            <a:r>
              <a:rPr b="1" lang="en" sz="2000"/>
              <a:t> </a:t>
            </a:r>
            <a:r>
              <a:rPr lang="en" sz="2000"/>
              <a:t>cars are poised to revolutionize the transportation</a:t>
            </a:r>
            <a:endParaRPr sz="2000"/>
          </a:p>
          <a:p>
            <a:pPr indent="0" lvl="0" marL="400050" rtl="0" algn="l">
              <a:spcBef>
                <a:spcPts val="0"/>
              </a:spcBef>
              <a:spcAft>
                <a:spcPts val="0"/>
              </a:spcAft>
              <a:buNone/>
            </a:pPr>
            <a:r>
              <a:rPr lang="en" sz="2000"/>
              <a:t>industry</a:t>
            </a:r>
            <a:endParaRPr sz="2000"/>
          </a:p>
          <a:p>
            <a:pPr indent="0" lvl="0" marL="171450" rtl="0" algn="l">
              <a:spcBef>
                <a:spcPts val="0"/>
              </a:spcBef>
              <a:spcAft>
                <a:spcPts val="0"/>
              </a:spcAft>
              <a:buNone/>
            </a:pPr>
            <a:r>
              <a:rPr lang="en" sz="2000"/>
              <a:t>Self-driving </a:t>
            </a:r>
            <a:r>
              <a:rPr lang="en" sz="2000"/>
              <a:t>cars are closer &amp; closer to becoming reality, with </a:t>
            </a:r>
            <a:r>
              <a:rPr lang="en" sz="2000" u="sng">
                <a:solidFill>
                  <a:srgbClr val="F9CB9C"/>
                </a:solidFill>
                <a:hlinkClick r:id="rId3">
                  <a:extLst>
                    <a:ext uri="{A12FA001-AC4F-418D-AE19-62706E023703}">
                      <ahyp:hlinkClr val="tx"/>
                    </a:ext>
                  </a:extLst>
                </a:hlinkClick>
              </a:rPr>
              <a:t>LEVEL 5</a:t>
            </a:r>
            <a:r>
              <a:rPr lang="en" sz="2000">
                <a:solidFill>
                  <a:srgbClr val="F9CB9C"/>
                </a:solidFill>
              </a:rPr>
              <a:t> </a:t>
            </a:r>
            <a:r>
              <a:rPr lang="en" sz="2000"/>
              <a:t>autonomy</a:t>
            </a:r>
            <a:r>
              <a:rPr lang="en" sz="2000"/>
              <a:t> the vehicles will impact largely to the humanity &amp; society. Some we can imagine and some can only be dream about:</a:t>
            </a:r>
            <a:endParaRPr sz="2000"/>
          </a:p>
          <a:p>
            <a:pPr indent="0" lvl="0" marL="17145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It will help children, elderly and people who can’t drive, allow them to reach from one place to another at any time</a:t>
            </a:r>
            <a:endParaRPr sz="2000"/>
          </a:p>
          <a:p>
            <a:pPr indent="-355600" lvl="0" marL="457200" rtl="0" algn="l">
              <a:spcBef>
                <a:spcPts val="0"/>
              </a:spcBef>
              <a:spcAft>
                <a:spcPts val="0"/>
              </a:spcAft>
              <a:buSzPts val="2000"/>
              <a:buChar char="●"/>
            </a:pPr>
            <a:r>
              <a:rPr lang="en" sz="2000"/>
              <a:t>It will reduce </a:t>
            </a:r>
            <a:r>
              <a:rPr lang="en" sz="2000"/>
              <a:t>the</a:t>
            </a:r>
            <a:r>
              <a:rPr lang="en" sz="2000"/>
              <a:t> </a:t>
            </a:r>
            <a:r>
              <a:rPr lang="en" sz="2000"/>
              <a:t>occurrence</a:t>
            </a:r>
            <a:r>
              <a:rPr lang="en" sz="2000"/>
              <a:t> of Automotive Accidents (due to human error). Thus the roads will be safer and less congested</a:t>
            </a:r>
            <a:endParaRPr sz="2000"/>
          </a:p>
          <a:p>
            <a:pPr indent="-355600" lvl="0" marL="457200" rtl="0" algn="l">
              <a:spcBef>
                <a:spcPts val="0"/>
              </a:spcBef>
              <a:spcAft>
                <a:spcPts val="0"/>
              </a:spcAft>
              <a:buSzPts val="2000"/>
              <a:buChar char="●"/>
            </a:pPr>
            <a:r>
              <a:rPr lang="en" sz="2000"/>
              <a:t>It will allow the busy people during their commute to utilize their time working on projects on their way to the office or watching a favorite television show on an in-vehicle entertainment system, etc.</a:t>
            </a:r>
            <a:endParaRPr sz="2000"/>
          </a:p>
          <a:p>
            <a:pPr indent="0" lvl="0" marL="457200" rtl="0" algn="l">
              <a:spcBef>
                <a:spcPts val="0"/>
              </a:spcBef>
              <a:spcAft>
                <a:spcPts val="0"/>
              </a:spcAft>
              <a:buNone/>
            </a:pPr>
            <a:r>
              <a:rPr b="1" lang="en" sz="2000">
                <a:solidFill>
                  <a:srgbClr val="FF0000"/>
                </a:solidFill>
              </a:rPr>
              <a:t>                               </a:t>
            </a:r>
            <a:r>
              <a:rPr b="1" lang="en" sz="2000">
                <a:solidFill>
                  <a:srgbClr val="FF0000"/>
                </a:solidFill>
              </a:rPr>
              <a:t>Buckle up. Bumpy roads ahead.</a:t>
            </a:r>
            <a:endParaRPr b="1" sz="200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ctrTitle"/>
          </p:nvPr>
        </p:nvSpPr>
        <p:spPr>
          <a:xfrm>
            <a:off x="352875" y="149700"/>
            <a:ext cx="8467200" cy="70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sz="4000">
                <a:solidFill>
                  <a:srgbClr val="00FFFF"/>
                </a:solidFill>
              </a:rPr>
              <a:t>History of Self Driving Cars</a:t>
            </a:r>
            <a:endParaRPr b="1" i="1" sz="4000">
              <a:solidFill>
                <a:srgbClr val="00FFFF"/>
              </a:solidFill>
            </a:endParaRPr>
          </a:p>
        </p:txBody>
      </p:sp>
      <p:sp>
        <p:nvSpPr>
          <p:cNvPr id="111" name="Google Shape;111;p17"/>
          <p:cNvSpPr txBox="1"/>
          <p:nvPr>
            <p:ph idx="1" type="subTitle"/>
          </p:nvPr>
        </p:nvSpPr>
        <p:spPr>
          <a:xfrm>
            <a:off x="224550" y="791300"/>
            <a:ext cx="8693700" cy="4202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Trials on Automated Driving </a:t>
            </a:r>
            <a:r>
              <a:rPr lang="en" sz="2000"/>
              <a:t>system</a:t>
            </a:r>
            <a:r>
              <a:rPr lang="en" sz="2000"/>
              <a:t> started in 1950s</a:t>
            </a:r>
            <a:endParaRPr sz="2000"/>
          </a:p>
          <a:p>
            <a:pPr indent="-355600" lvl="0" marL="457200" rtl="0" algn="l">
              <a:spcBef>
                <a:spcPts val="0"/>
              </a:spcBef>
              <a:spcAft>
                <a:spcPts val="0"/>
              </a:spcAft>
              <a:buSzPts val="2000"/>
              <a:buChar char="●"/>
            </a:pPr>
            <a:r>
              <a:rPr lang="en" sz="2000"/>
              <a:t>First semi automated was developed in 1977 by Japan's Tsukuba Mechanical Engineering Laboratory</a:t>
            </a:r>
            <a:endParaRPr sz="2000"/>
          </a:p>
          <a:p>
            <a:pPr indent="-355600" lvl="0" marL="457200" rtl="0" algn="l">
              <a:spcBef>
                <a:spcPts val="0"/>
              </a:spcBef>
              <a:spcAft>
                <a:spcPts val="0"/>
              </a:spcAft>
              <a:buSzPts val="2000"/>
              <a:buChar char="●"/>
            </a:pPr>
            <a:r>
              <a:rPr lang="en" sz="2000"/>
              <a:t>A landmark autonomy achieved in 1980s</a:t>
            </a:r>
            <a:endParaRPr sz="2000"/>
          </a:p>
          <a:p>
            <a:pPr indent="0" lvl="0" marL="457200" rtl="0" algn="l">
              <a:spcBef>
                <a:spcPts val="0"/>
              </a:spcBef>
              <a:spcAft>
                <a:spcPts val="0"/>
              </a:spcAft>
              <a:buNone/>
            </a:pPr>
            <a:r>
              <a:rPr lang="en" sz="2000"/>
              <a:t>by the </a:t>
            </a:r>
            <a:r>
              <a:rPr lang="en" sz="2000" u="sng">
                <a:solidFill>
                  <a:srgbClr val="F9CB9C"/>
                </a:solidFill>
                <a:hlinkClick r:id="rId3">
                  <a:extLst>
                    <a:ext uri="{A12FA001-AC4F-418D-AE19-62706E023703}">
                      <ahyp:hlinkClr val="tx"/>
                    </a:ext>
                  </a:extLst>
                </a:hlinkClick>
              </a:rPr>
              <a:t>Carnegie Mellon University’s Navlab</a:t>
            </a:r>
            <a:r>
              <a:rPr lang="en" sz="2000"/>
              <a:t> and </a:t>
            </a:r>
            <a:r>
              <a:rPr b="1" lang="en" sz="2000"/>
              <a:t>ALV (in 1984)</a:t>
            </a:r>
            <a:endParaRPr b="1" sz="2000"/>
          </a:p>
          <a:p>
            <a:pPr indent="0" lvl="0" marL="457200" rtl="0" algn="l">
              <a:spcBef>
                <a:spcPts val="0"/>
              </a:spcBef>
              <a:spcAft>
                <a:spcPts val="0"/>
              </a:spcAft>
              <a:buNone/>
            </a:pPr>
            <a:r>
              <a:rPr lang="en" sz="2000"/>
              <a:t>and by </a:t>
            </a:r>
            <a:r>
              <a:rPr lang="en" sz="2000" u="sng">
                <a:solidFill>
                  <a:srgbClr val="F9CB9C"/>
                </a:solidFill>
                <a:hlinkClick r:id="rId4">
                  <a:extLst>
                    <a:ext uri="{A12FA001-AC4F-418D-AE19-62706E023703}">
                      <ahyp:hlinkClr val="tx"/>
                    </a:ext>
                  </a:extLst>
                </a:hlinkClick>
              </a:rPr>
              <a:t>Bundeswehr University Munich</a:t>
            </a:r>
            <a:r>
              <a:rPr lang="en" sz="2000"/>
              <a:t>’s </a:t>
            </a:r>
            <a:r>
              <a:rPr lang="en" sz="2000" u="sng">
                <a:solidFill>
                  <a:srgbClr val="F9CB9C"/>
                </a:solidFill>
                <a:hlinkClick r:id="rId5">
                  <a:extLst>
                    <a:ext uri="{A12FA001-AC4F-418D-AE19-62706E023703}">
                      <ahyp:hlinkClr val="tx"/>
                    </a:ext>
                  </a:extLst>
                </a:hlinkClick>
              </a:rPr>
              <a:t>EUREKA Prometheus Project</a:t>
            </a:r>
            <a:r>
              <a:rPr lang="en" sz="2000">
                <a:solidFill>
                  <a:srgbClr val="F9CB9C"/>
                </a:solidFill>
              </a:rPr>
              <a:t> </a:t>
            </a:r>
            <a:r>
              <a:rPr lang="en" sz="2000"/>
              <a:t>and </a:t>
            </a:r>
            <a:r>
              <a:rPr lang="en" sz="2000" u="sng">
                <a:solidFill>
                  <a:srgbClr val="F9CB9C"/>
                </a:solidFill>
                <a:hlinkClick r:id="rId6">
                  <a:extLst>
                    <a:ext uri="{A12FA001-AC4F-418D-AE19-62706E023703}">
                      <ahyp:hlinkClr val="tx"/>
                    </a:ext>
                  </a:extLst>
                </a:hlinkClick>
              </a:rPr>
              <a:t>Mercedes-Benz</a:t>
            </a:r>
            <a:r>
              <a:rPr b="1" lang="en" sz="2000"/>
              <a:t> (in 1987)</a:t>
            </a:r>
            <a:endParaRPr b="1" sz="2000"/>
          </a:p>
          <a:p>
            <a:pPr indent="-355600" lvl="0" marL="457200" rtl="0" algn="l">
              <a:spcBef>
                <a:spcPts val="0"/>
              </a:spcBef>
              <a:spcAft>
                <a:spcPts val="0"/>
              </a:spcAft>
              <a:buSzPts val="2000"/>
              <a:buChar char="●"/>
            </a:pPr>
            <a:r>
              <a:rPr lang="en" sz="2000"/>
              <a:t>From then, the era of self-driving cars has started</a:t>
            </a:r>
            <a:endParaRPr sz="2000"/>
          </a:p>
          <a:p>
            <a:pPr indent="-355600" lvl="0" marL="457200" rtl="0" algn="l">
              <a:spcBef>
                <a:spcPts val="0"/>
              </a:spcBef>
              <a:spcAft>
                <a:spcPts val="0"/>
              </a:spcAft>
              <a:buSzPts val="2000"/>
              <a:buChar char="●"/>
            </a:pPr>
            <a:r>
              <a:rPr lang="en" sz="2000"/>
              <a:t>In March 2019 Robocar set the </a:t>
            </a:r>
            <a:r>
              <a:rPr lang="en" sz="2000" u="sng">
                <a:solidFill>
                  <a:srgbClr val="F9CB9C"/>
                </a:solidFill>
                <a:hlinkClick r:id="rId7">
                  <a:extLst>
                    <a:ext uri="{A12FA001-AC4F-418D-AE19-62706E023703}">
                      <ahyp:hlinkClr val="tx"/>
                    </a:ext>
                  </a:extLst>
                </a:hlinkClick>
              </a:rPr>
              <a:t>Guinness World Record</a:t>
            </a:r>
            <a:r>
              <a:rPr lang="en" sz="2000">
                <a:solidFill>
                  <a:srgbClr val="F9CB9C"/>
                </a:solidFill>
              </a:rPr>
              <a:t> </a:t>
            </a:r>
            <a:r>
              <a:rPr lang="en" sz="2000"/>
              <a:t>for being the fastest (@282.42 km/h) autonomous car in the world</a:t>
            </a:r>
            <a:endParaRPr sz="2000"/>
          </a:p>
          <a:p>
            <a:pPr indent="-355600" lvl="0" marL="457200" rtl="0" algn="l">
              <a:spcBef>
                <a:spcPts val="0"/>
              </a:spcBef>
              <a:spcAft>
                <a:spcPts val="0"/>
              </a:spcAft>
              <a:buSzPts val="2000"/>
              <a:buChar char="●"/>
            </a:pPr>
            <a:r>
              <a:rPr lang="en" sz="2000"/>
              <a:t>On March 5, 2021 Honda began a limited edition of 100 Legend Hybrid EX sedans equipped with the newly approved Level 3 automation</a:t>
            </a:r>
            <a:endParaRPr sz="2000"/>
          </a:p>
          <a:p>
            <a:pPr indent="0" lvl="0" marL="457200" rtl="0" algn="l">
              <a:spcBef>
                <a:spcPts val="0"/>
              </a:spcBef>
              <a:spcAft>
                <a:spcPts val="0"/>
              </a:spcAft>
              <a:buNone/>
            </a:pPr>
            <a:r>
              <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ctrTitle"/>
          </p:nvPr>
        </p:nvSpPr>
        <p:spPr>
          <a:xfrm>
            <a:off x="214325" y="117875"/>
            <a:ext cx="8701200" cy="800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b="1" i="1" lang="en" sz="4000">
                <a:solidFill>
                  <a:srgbClr val="00FFFF"/>
                </a:solidFill>
              </a:rPr>
              <a:t>Tasks to be performed</a:t>
            </a:r>
            <a:endParaRPr b="1" i="1" sz="4000">
              <a:solidFill>
                <a:srgbClr val="00FFFF"/>
              </a:solidFill>
            </a:endParaRPr>
          </a:p>
        </p:txBody>
      </p:sp>
      <p:sp>
        <p:nvSpPr>
          <p:cNvPr id="117" name="Google Shape;117;p18"/>
          <p:cNvSpPr txBox="1"/>
          <p:nvPr>
            <p:ph idx="1" type="subTitle"/>
          </p:nvPr>
        </p:nvSpPr>
        <p:spPr>
          <a:xfrm>
            <a:off x="214325" y="1575200"/>
            <a:ext cx="8701200" cy="1723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76A5AF"/>
                </a:solidFill>
              </a:rPr>
              <a:t>Lane Detection</a:t>
            </a:r>
            <a:endParaRPr b="1" sz="2000">
              <a:solidFill>
                <a:srgbClr val="76A5AF"/>
              </a:solidFill>
            </a:endParaRPr>
          </a:p>
          <a:p>
            <a:pPr indent="0" lvl="0" marL="0" rtl="0" algn="l">
              <a:spcBef>
                <a:spcPts val="0"/>
              </a:spcBef>
              <a:spcAft>
                <a:spcPts val="0"/>
              </a:spcAft>
              <a:buNone/>
            </a:pPr>
            <a:r>
              <a:rPr lang="en" sz="2000">
                <a:solidFill>
                  <a:srgbClr val="FFFFFF"/>
                </a:solidFill>
              </a:rPr>
              <a:t>Lane detection is the task of detecting lanes on a road from real time videos while driving</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The task is to build a program which can identify lane line in a picture or in a video</a:t>
            </a:r>
            <a:endParaRPr sz="2000">
              <a:solidFill>
                <a:srgbClr val="FFFFFF"/>
              </a:solidFill>
            </a:endParaRPr>
          </a:p>
        </p:txBody>
      </p:sp>
      <p:sp>
        <p:nvSpPr>
          <p:cNvPr id="118" name="Google Shape;118;p18"/>
          <p:cNvSpPr txBox="1"/>
          <p:nvPr/>
        </p:nvSpPr>
        <p:spPr>
          <a:xfrm>
            <a:off x="214325" y="3175050"/>
            <a:ext cx="87012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76A5AF"/>
                </a:solidFill>
                <a:latin typeface="Roboto"/>
                <a:ea typeface="Roboto"/>
                <a:cs typeface="Roboto"/>
                <a:sym typeface="Roboto"/>
              </a:rPr>
              <a:t>Object </a:t>
            </a:r>
            <a:r>
              <a:rPr b="1" lang="en" sz="2000">
                <a:solidFill>
                  <a:srgbClr val="76A5AF"/>
                </a:solidFill>
                <a:latin typeface="Roboto"/>
                <a:ea typeface="Roboto"/>
                <a:cs typeface="Roboto"/>
                <a:sym typeface="Roboto"/>
              </a:rPr>
              <a:t>Detection</a:t>
            </a:r>
            <a:endParaRPr b="1" sz="2000">
              <a:solidFill>
                <a:srgbClr val="76A5AF"/>
              </a:solidFill>
              <a:latin typeface="Roboto"/>
              <a:ea typeface="Roboto"/>
              <a:cs typeface="Roboto"/>
              <a:sym typeface="Roboto"/>
            </a:endParaRPr>
          </a:p>
          <a:p>
            <a:pPr indent="0" lvl="0" marL="0" rtl="0" algn="l">
              <a:spcBef>
                <a:spcPts val="0"/>
              </a:spcBef>
              <a:spcAft>
                <a:spcPts val="0"/>
              </a:spcAft>
              <a:buNone/>
            </a:pPr>
            <a:r>
              <a:rPr lang="en" sz="2000">
                <a:solidFill>
                  <a:srgbClr val="FFFFFF"/>
                </a:solidFill>
                <a:latin typeface="Roboto"/>
                <a:ea typeface="Roboto"/>
                <a:cs typeface="Roboto"/>
                <a:sym typeface="Roboto"/>
              </a:rPr>
              <a:t>Object detection is the task of detecting objects (such as humans, traffic signs, or cars) on a road in digital images and videos while driving</a:t>
            </a:r>
            <a:endParaRPr sz="2000">
              <a:solidFill>
                <a:srgbClr val="FFFFFF"/>
              </a:solidFill>
              <a:latin typeface="Roboto"/>
              <a:ea typeface="Roboto"/>
              <a:cs typeface="Roboto"/>
              <a:sym typeface="Roboto"/>
            </a:endParaRPr>
          </a:p>
          <a:p>
            <a:pPr indent="-355600" lvl="0" marL="457200" rtl="0" algn="l">
              <a:spcBef>
                <a:spcPts val="0"/>
              </a:spcBef>
              <a:spcAft>
                <a:spcPts val="0"/>
              </a:spcAft>
              <a:buClr>
                <a:srgbClr val="FFFFFF"/>
              </a:buClr>
              <a:buSzPts val="2000"/>
              <a:buFont typeface="Roboto"/>
              <a:buChar char="●"/>
            </a:pPr>
            <a:r>
              <a:rPr lang="en" sz="2000">
                <a:solidFill>
                  <a:srgbClr val="FFFFFF"/>
                </a:solidFill>
                <a:latin typeface="Roboto"/>
                <a:ea typeface="Roboto"/>
                <a:cs typeface="Roboto"/>
                <a:sym typeface="Roboto"/>
              </a:rPr>
              <a:t>The task is to use computer vision (OpenCV) to identify image annotation, face detection, face recognition etc.</a:t>
            </a:r>
            <a:endParaRPr b="1" sz="2000">
              <a:solidFill>
                <a:srgbClr val="A2C4C9"/>
              </a:solidFill>
              <a:latin typeface="Roboto"/>
              <a:ea typeface="Roboto"/>
              <a:cs typeface="Roboto"/>
              <a:sym typeface="Roboto"/>
            </a:endParaRPr>
          </a:p>
        </p:txBody>
      </p:sp>
      <p:sp>
        <p:nvSpPr>
          <p:cNvPr id="119" name="Google Shape;119;p18"/>
          <p:cNvSpPr txBox="1"/>
          <p:nvPr>
            <p:ph idx="1" type="subTitle"/>
          </p:nvPr>
        </p:nvSpPr>
        <p:spPr>
          <a:xfrm>
            <a:off x="214325" y="864525"/>
            <a:ext cx="8701200" cy="800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t>The research projects deals with two major </a:t>
            </a:r>
            <a:r>
              <a:rPr lang="en" sz="2000"/>
              <a:t>challenges</a:t>
            </a:r>
            <a:r>
              <a:rPr lang="en" sz="2000"/>
              <a:t>. These are as </a:t>
            </a:r>
            <a:r>
              <a:rPr lang="en" sz="2000"/>
              <a:t>follows:</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ctrTitle"/>
          </p:nvPr>
        </p:nvSpPr>
        <p:spPr>
          <a:xfrm>
            <a:off x="246450" y="75000"/>
            <a:ext cx="8669100" cy="64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sz="4000">
                <a:solidFill>
                  <a:srgbClr val="00FFFF"/>
                </a:solidFill>
              </a:rPr>
              <a:t>Lane Detection</a:t>
            </a:r>
            <a:endParaRPr b="1" i="1" sz="4000">
              <a:solidFill>
                <a:srgbClr val="00FFFF"/>
              </a:solidFill>
            </a:endParaRPr>
          </a:p>
        </p:txBody>
      </p:sp>
      <p:sp>
        <p:nvSpPr>
          <p:cNvPr id="125" name="Google Shape;125;p19"/>
          <p:cNvSpPr txBox="1"/>
          <p:nvPr>
            <p:ph idx="1" type="subTitle"/>
          </p:nvPr>
        </p:nvSpPr>
        <p:spPr>
          <a:xfrm>
            <a:off x="246450" y="653650"/>
            <a:ext cx="8669100" cy="437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For the implementation of an </a:t>
            </a:r>
            <a:r>
              <a:rPr lang="en" sz="2200"/>
              <a:t>end to end lane detection algorithm, the full task is divided into a number of sub tasks which are as follows:</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Char char="●"/>
            </a:pPr>
            <a:r>
              <a:rPr lang="en" sz="2200"/>
              <a:t>Reading image</a:t>
            </a:r>
            <a:endParaRPr sz="2200"/>
          </a:p>
          <a:p>
            <a:pPr indent="-368300" lvl="0" marL="457200" rtl="0" algn="l">
              <a:spcBef>
                <a:spcPts val="0"/>
              </a:spcBef>
              <a:spcAft>
                <a:spcPts val="0"/>
              </a:spcAft>
              <a:buSzPts val="2200"/>
              <a:buChar char="●"/>
            </a:pPr>
            <a:r>
              <a:rPr lang="en" sz="2200"/>
              <a:t>Convert image into Grayscale</a:t>
            </a:r>
            <a:endParaRPr sz="2200"/>
          </a:p>
          <a:p>
            <a:pPr indent="-368300" lvl="0" marL="457200" rtl="0" algn="l">
              <a:spcBef>
                <a:spcPts val="0"/>
              </a:spcBef>
              <a:spcAft>
                <a:spcPts val="0"/>
              </a:spcAft>
              <a:buSzPts val="2200"/>
              <a:buChar char="●"/>
            </a:pPr>
            <a:r>
              <a:rPr lang="en" sz="2200"/>
              <a:t>Reduce Noise by applying Gaussian Blur method</a:t>
            </a:r>
            <a:endParaRPr sz="2200"/>
          </a:p>
          <a:p>
            <a:pPr indent="-368300" lvl="0" marL="457200" rtl="0" algn="l">
              <a:spcBef>
                <a:spcPts val="0"/>
              </a:spcBef>
              <a:spcAft>
                <a:spcPts val="0"/>
              </a:spcAft>
              <a:buSzPts val="2200"/>
              <a:buChar char="●"/>
            </a:pPr>
            <a:r>
              <a:rPr lang="en" sz="2200"/>
              <a:t>Finding the edges by using Canny Edge Detector algorithm</a:t>
            </a:r>
            <a:endParaRPr sz="2200"/>
          </a:p>
          <a:p>
            <a:pPr indent="-368300" lvl="0" marL="457200" rtl="0" algn="l">
              <a:spcBef>
                <a:spcPts val="0"/>
              </a:spcBef>
              <a:spcAft>
                <a:spcPts val="0"/>
              </a:spcAft>
              <a:buSzPts val="2200"/>
              <a:buChar char="●"/>
            </a:pPr>
            <a:r>
              <a:rPr lang="en" sz="2200"/>
              <a:t>Detection of the straight line in the Region of Interest also called the Hough Transformation</a:t>
            </a:r>
            <a:endParaRPr sz="2200"/>
          </a:p>
          <a:p>
            <a:pPr indent="-368300" lvl="0" marL="457200" rtl="0" algn="l">
              <a:spcBef>
                <a:spcPts val="0"/>
              </a:spcBef>
              <a:spcAft>
                <a:spcPts val="0"/>
              </a:spcAft>
              <a:buSzPts val="2200"/>
              <a:buChar char="●"/>
            </a:pPr>
            <a:r>
              <a:rPr lang="en" sz="2200"/>
              <a:t>Lane detection algorithm applied on a real-time road video to bring the output</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ctrTitle"/>
          </p:nvPr>
        </p:nvSpPr>
        <p:spPr>
          <a:xfrm>
            <a:off x="244475" y="115725"/>
            <a:ext cx="8670900" cy="800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b="1" i="1" lang="en" sz="4000">
                <a:solidFill>
                  <a:srgbClr val="00FFFF"/>
                </a:solidFill>
              </a:rPr>
              <a:t>Initial steps of Lane Detection</a:t>
            </a:r>
            <a:endParaRPr b="1" i="1" sz="4000">
              <a:solidFill>
                <a:srgbClr val="00FFFF"/>
              </a:solidFill>
            </a:endParaRPr>
          </a:p>
        </p:txBody>
      </p:sp>
      <p:sp>
        <p:nvSpPr>
          <p:cNvPr id="131" name="Google Shape;131;p20"/>
          <p:cNvSpPr txBox="1"/>
          <p:nvPr>
            <p:ph idx="1" type="subTitle"/>
          </p:nvPr>
        </p:nvSpPr>
        <p:spPr>
          <a:xfrm>
            <a:off x="244475" y="1039425"/>
            <a:ext cx="8670900" cy="39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45818E"/>
                </a:solidFill>
              </a:rPr>
              <a:t>Reading Image</a:t>
            </a:r>
            <a:endParaRPr b="1" sz="2000">
              <a:solidFill>
                <a:srgbClr val="45818E"/>
              </a:solidFill>
            </a:endParaRPr>
          </a:p>
          <a:p>
            <a:pPr indent="0" lvl="0" marL="0" rtl="0" algn="l">
              <a:spcBef>
                <a:spcPts val="0"/>
              </a:spcBef>
              <a:spcAft>
                <a:spcPts val="0"/>
              </a:spcAft>
              <a:buNone/>
            </a:pPr>
            <a:r>
              <a:rPr lang="en" sz="2000">
                <a:solidFill>
                  <a:srgbClr val="FFFFFF"/>
                </a:solidFill>
              </a:rPr>
              <a:t>First we need to install the </a:t>
            </a:r>
            <a:r>
              <a:rPr lang="en" sz="2000" u="sng">
                <a:solidFill>
                  <a:srgbClr val="F9CB9C"/>
                </a:solidFill>
                <a:hlinkClick r:id="rId3">
                  <a:extLst>
                    <a:ext uri="{A12FA001-AC4F-418D-AE19-62706E023703}">
                      <ahyp:hlinkClr val="tx"/>
                    </a:ext>
                  </a:extLst>
                </a:hlinkClick>
              </a:rPr>
              <a:t>OpenCV</a:t>
            </a:r>
            <a:r>
              <a:rPr lang="en" sz="2000">
                <a:solidFill>
                  <a:srgbClr val="FFFFFF"/>
                </a:solidFill>
              </a:rPr>
              <a:t> library and import cv2 from the library to read the image downloaded in our system. The image will be transformed into its binary equivalent. We can also see the image from the program by using</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b="1" lang="en" sz="2000">
                <a:solidFill>
                  <a:srgbClr val="45818E"/>
                </a:solidFill>
              </a:rPr>
              <a:t>Convert the image into Grayscale (Black &amp; White)</a:t>
            </a:r>
            <a:endParaRPr b="1" sz="2000">
              <a:solidFill>
                <a:srgbClr val="45818E"/>
              </a:solidFill>
            </a:endParaRPr>
          </a:p>
          <a:p>
            <a:pPr indent="0" lvl="0" marL="0" rtl="0" algn="l">
              <a:spcBef>
                <a:spcPts val="0"/>
              </a:spcBef>
              <a:spcAft>
                <a:spcPts val="0"/>
              </a:spcAft>
              <a:buNone/>
            </a:pPr>
            <a:r>
              <a:rPr lang="en" sz="2000">
                <a:solidFill>
                  <a:srgbClr val="FFFFFF"/>
                </a:solidFill>
              </a:rPr>
              <a:t>Images are made up of pixels. A colored image is by overlapping three images on one another, each of Red, Green and Blue of different pixel intensities. Converting the image to grayscale (black and white) image reduces the size of the image which is reduces the processing time making it less computation intensive</a:t>
            </a:r>
            <a:endParaRPr sz="2000">
              <a:solidFill>
                <a:srgbClr val="FFFFFF"/>
              </a:solidFill>
            </a:endParaRPr>
          </a:p>
          <a:p>
            <a:pPr indent="0" lvl="0" marL="0" rtl="0" algn="l">
              <a:spcBef>
                <a:spcPts val="0"/>
              </a:spcBef>
              <a:spcAft>
                <a:spcPts val="0"/>
              </a:spcAft>
              <a:buNone/>
            </a:pPr>
            <a:r>
              <a:t/>
            </a:r>
            <a:endParaRPr b="1" sz="2000">
              <a:solidFill>
                <a:srgbClr val="45818E"/>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ctrTitle"/>
          </p:nvPr>
        </p:nvSpPr>
        <p:spPr>
          <a:xfrm>
            <a:off x="460950" y="150025"/>
            <a:ext cx="8222100" cy="1416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SzPts val="990"/>
              <a:buNone/>
            </a:pPr>
            <a:r>
              <a:rPr b="1" i="1" lang="en" sz="4000">
                <a:solidFill>
                  <a:srgbClr val="00FFFF"/>
                </a:solidFill>
              </a:rPr>
              <a:t>Reduce Noises in the Image (Gaussian Blur)</a:t>
            </a:r>
            <a:endParaRPr b="1" i="1" sz="4000">
              <a:solidFill>
                <a:srgbClr val="00FFFF"/>
              </a:solidFill>
              <a:highlight>
                <a:srgbClr val="B7B7B7"/>
              </a:highlight>
            </a:endParaRPr>
          </a:p>
        </p:txBody>
      </p:sp>
      <p:sp>
        <p:nvSpPr>
          <p:cNvPr id="137" name="Google Shape;137;p21"/>
          <p:cNvSpPr txBox="1"/>
          <p:nvPr>
            <p:ph idx="1" type="subTitle"/>
          </p:nvPr>
        </p:nvSpPr>
        <p:spPr>
          <a:xfrm>
            <a:off x="246450" y="1650200"/>
            <a:ext cx="8690400" cy="3439800"/>
          </a:xfrm>
          <a:prstGeom prst="rect">
            <a:avLst/>
          </a:prstGeom>
        </p:spPr>
        <p:txBody>
          <a:bodyPr anchorCtr="0" anchor="t" bIns="91425" lIns="91425" spcFirstLastPara="1" rIns="91425" wrap="square" tIns="91425">
            <a:normAutofit lnSpcReduction="20000"/>
          </a:bodyPr>
          <a:lstStyle/>
          <a:p>
            <a:pPr indent="-355600" lvl="0" marL="457200" rtl="0" algn="l">
              <a:spcBef>
                <a:spcPts val="0"/>
              </a:spcBef>
              <a:spcAft>
                <a:spcPts val="0"/>
              </a:spcAft>
              <a:buSzPts val="2000"/>
              <a:buChar char="●"/>
            </a:pPr>
            <a:r>
              <a:rPr lang="en" sz="2000"/>
              <a:t>Image noise are unwanted edges which are detected while applying the algorithm. The noises are filtered to smoothen the image by </a:t>
            </a:r>
            <a:r>
              <a:rPr lang="en" sz="2000" u="sng">
                <a:solidFill>
                  <a:srgbClr val="F9CB9C"/>
                </a:solidFill>
                <a:hlinkClick r:id="rId3">
                  <a:extLst>
                    <a:ext uri="{A12FA001-AC4F-418D-AE19-62706E023703}">
                      <ahyp:hlinkClr val="tx"/>
                    </a:ext>
                  </a:extLst>
                </a:hlinkClick>
              </a:rPr>
              <a:t>Gaussian blur</a:t>
            </a:r>
            <a:r>
              <a:rPr lang="en" sz="2000"/>
              <a:t> method</a:t>
            </a:r>
            <a:endParaRPr sz="2000"/>
          </a:p>
          <a:p>
            <a:pPr indent="0" lvl="0" marL="457200" rtl="0" algn="l">
              <a:spcBef>
                <a:spcPts val="0"/>
              </a:spcBef>
              <a:spcAft>
                <a:spcPts val="0"/>
              </a:spcAft>
              <a:buNone/>
            </a:pPr>
            <a:r>
              <a:rPr lang="en" sz="2000"/>
              <a:t>                                                                             </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rPr lang="en" sz="2000"/>
              <a:t>                                                                     </a:t>
            </a:r>
            <a:r>
              <a:rPr lang="en" sz="1100">
                <a:solidFill>
                  <a:srgbClr val="000000"/>
                </a:solidFill>
                <a:highlight>
                  <a:srgbClr val="FFFFFF"/>
                </a:highlight>
              </a:rPr>
              <a:t>Figure 2: Grayscale blurred image (Gaussian Blur image)</a:t>
            </a:r>
            <a:endParaRPr sz="1100">
              <a:solidFill>
                <a:srgbClr val="000000"/>
              </a:solidFill>
              <a:highlight>
                <a:srgbClr val="FFFFFF"/>
              </a:highlight>
            </a:endParaRPr>
          </a:p>
        </p:txBody>
      </p:sp>
      <p:pic>
        <p:nvPicPr>
          <p:cNvPr id="138" name="Google Shape;138;p21"/>
          <p:cNvPicPr preferRelativeResize="0"/>
          <p:nvPr/>
        </p:nvPicPr>
        <p:blipFill>
          <a:blip r:embed="rId4">
            <a:alphaModFix/>
          </a:blip>
          <a:stretch>
            <a:fillRect/>
          </a:stretch>
        </p:blipFill>
        <p:spPr>
          <a:xfrm>
            <a:off x="825125" y="2702575"/>
            <a:ext cx="3364699" cy="2312650"/>
          </a:xfrm>
          <a:prstGeom prst="rect">
            <a:avLst/>
          </a:prstGeom>
          <a:noFill/>
          <a:ln>
            <a:noFill/>
          </a:ln>
        </p:spPr>
      </p:pic>
      <p:sp>
        <p:nvSpPr>
          <p:cNvPr id="139" name="Google Shape;139;p21"/>
          <p:cNvSpPr/>
          <p:nvPr/>
        </p:nvSpPr>
        <p:spPr>
          <a:xfrm>
            <a:off x="4506413" y="3628500"/>
            <a:ext cx="535800" cy="46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21"/>
          <p:cNvPicPr preferRelativeResize="0"/>
          <p:nvPr/>
        </p:nvPicPr>
        <p:blipFill>
          <a:blip r:embed="rId5">
            <a:alphaModFix/>
          </a:blip>
          <a:stretch>
            <a:fillRect/>
          </a:stretch>
        </p:blipFill>
        <p:spPr>
          <a:xfrm>
            <a:off x="5229225" y="2702575"/>
            <a:ext cx="3258550" cy="1969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